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charts/chart1.xml" ContentType="application/vnd.openxmlformats-officedocument.drawingml.chart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charts/chart2.xml" ContentType="application/vnd.openxmlformats-officedocument.drawingml.chart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a8dc63b994b48a6" /><Relationship Type="http://schemas.openxmlformats.org/officeDocument/2006/relationships/extended-properties" Target="/docProps/app.xml" Id="Rdc41c1484bf74ba6" /><Relationship Type="http://schemas.openxmlformats.org/officeDocument/2006/relationships/officeDocument" Target="/ppt/presentation.xml" Id="R443d330d6e174b4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7f4aa0cd3a3466c"/>
  </p:sldMasterIdLst>
  <p:notesMasterIdLst>
    <p:notesMasterId xmlns:r="http://schemas.openxmlformats.org/officeDocument/2006/relationships" r:id="R76e787dc256247fa"/>
  </p:notesMasterIdLst>
  <p:sldIdLst>
    <p:sldId xmlns:r="http://schemas.openxmlformats.org/officeDocument/2006/relationships" id="256" r:id="R833cecb79dac4355"/>
    <p:sldId xmlns:r="http://schemas.openxmlformats.org/officeDocument/2006/relationships" id="257" r:id="R30e9df56d8eb4242"/>
    <p:sldId xmlns:r="http://schemas.openxmlformats.org/officeDocument/2006/relationships" id="258" r:id="R425502b6a284468c"/>
    <p:sldId xmlns:r="http://schemas.openxmlformats.org/officeDocument/2006/relationships" id="259" r:id="R5839175a201940df"/>
    <p:sldId xmlns:r="http://schemas.openxmlformats.org/officeDocument/2006/relationships" id="260" r:id="Rc0c0462c74b24e32"/>
    <p:sldId xmlns:r="http://schemas.openxmlformats.org/officeDocument/2006/relationships" id="261" r:id="R0ff64911d2184c3f"/>
    <p:sldId xmlns:r="http://schemas.openxmlformats.org/officeDocument/2006/relationships" id="262" r:id="R54fe09e5804047d6"/>
    <p:sldId xmlns:r="http://schemas.openxmlformats.org/officeDocument/2006/relationships" id="263" r:id="R4ad25b49d7b94f0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71c06532182499b" /><Relationship Type="http://schemas.openxmlformats.org/officeDocument/2006/relationships/slideMaster" Target="/ppt/slideMasters/slideMaster1.xml" Id="Rf7f4aa0cd3a3466c" /><Relationship Type="http://schemas.openxmlformats.org/officeDocument/2006/relationships/notesMaster" Target="/ppt/notesMasters/notesMaster1.xml" Id="R76e787dc256247fa" /><Relationship Type="http://schemas.openxmlformats.org/officeDocument/2006/relationships/presProps" Target="/ppt/presProps.xml" Id="R8f25e2df83ea46a0" /><Relationship Type="http://schemas.openxmlformats.org/officeDocument/2006/relationships/tableStyles" Target="/ppt/tableStyles.xml" Id="R227a0697902b41fe" /><Relationship Type="http://schemas.openxmlformats.org/officeDocument/2006/relationships/slide" Target="/ppt/slides/slide1.xml" Id="R833cecb79dac4355" /><Relationship Type="http://schemas.openxmlformats.org/officeDocument/2006/relationships/slide" Target="/ppt/slides/slide2.xml" Id="R30e9df56d8eb4242" /><Relationship Type="http://schemas.openxmlformats.org/officeDocument/2006/relationships/slide" Target="/ppt/slides/slide3.xml" Id="R425502b6a284468c" /><Relationship Type="http://schemas.openxmlformats.org/officeDocument/2006/relationships/slide" Target="/ppt/slides/slide4.xml" Id="R5839175a201940df" /><Relationship Type="http://schemas.openxmlformats.org/officeDocument/2006/relationships/slide" Target="/ppt/slides/slide5.xml" Id="Rc0c0462c74b24e32" /><Relationship Type="http://schemas.openxmlformats.org/officeDocument/2006/relationships/slide" Target="/ppt/slides/slide6.xml" Id="R0ff64911d2184c3f" /><Relationship Type="http://schemas.openxmlformats.org/officeDocument/2006/relationships/slide" Target="/ppt/slides/slide7.xml" Id="R54fe09e5804047d6" /><Relationship Type="http://schemas.openxmlformats.org/officeDocument/2006/relationships/slide" Target="/ppt/slides/slide8.xml" Id="R4ad25b49d7b94f0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84df834c325436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4ba914f56134151" /><Relationship Type="http://schemas.openxmlformats.org/officeDocument/2006/relationships/notesMaster" Target="/ppt/notesMasters/notesMaster1.xml" Id="Re7e0108759d1450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254cdfe25cd41e9" /><Relationship Type="http://schemas.openxmlformats.org/officeDocument/2006/relationships/notesMaster" Target="/ppt/notesMasters/notesMaster1.xml" Id="Raad2efc45082407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1ba2e4260304a29" /><Relationship Type="http://schemas.openxmlformats.org/officeDocument/2006/relationships/notesMaster" Target="/ppt/notesMasters/notesMaster1.xml" Id="R869309455918401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f87638ee1774b02" /><Relationship Type="http://schemas.openxmlformats.org/officeDocument/2006/relationships/notesMaster" Target="/ppt/notesMasters/notesMaster1.xml" Id="R9f1a457da16e4d6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cc3e18cd28e4184" /><Relationship Type="http://schemas.openxmlformats.org/officeDocument/2006/relationships/notesMaster" Target="/ppt/notesMasters/notesMaster1.xml" Id="R74dd7dd6dc4b42a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050041c395d478a" /><Relationship Type="http://schemas.openxmlformats.org/officeDocument/2006/relationships/notesMaster" Target="/ppt/notesMasters/notesMaster1.xml" Id="R76e5988ac784459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d3735d69a1b4d6d" /><Relationship Type="http://schemas.openxmlformats.org/officeDocument/2006/relationships/notesMaster" Target="/ppt/notesMasters/notesMaster1.xml" Id="R2b200b1556234f5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424ff4754c7433e" /><Relationship Type="http://schemas.openxmlformats.org/officeDocument/2006/relationships/notesMaster" Target="/ppt/notesMasters/notesMaster1.xml" Id="R32c1205f0a07471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今天提议试办一次周末社区文化活动。范围控制在 24 人、三个停留点和两小时，希望新住户能轻松认识社区。接下来介绍路线、费用与执行条件，最后请确认预算上限、人数门槛和雨天方案。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资料：brief.md；配图：旧街区封面，gpt-image-2 生成的 AI 概念图，不代表真实场地。全部为教学用虚构策划假设，不代表真实调研、报价或已确认活动。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资料中的两条虚构访谈提到：刚搬来时不知道周末去哪，想认识附近的人；也不想赶很多景点，两小时左右比较合适。因此路线安排少量停留，把时间留给观察、阅读和交流。正式招募前仍需了解真实参加者的需求，并确认步行和行动便利条件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资料：brief.md、notes.md；配图：独立书店，gpt-image-2 生成的 AI 概念图，不代表真实场地。全部为教学用虚构策划假设，不代表真实调研、报价或已确认活动。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全程从下午两点到四点。14:00 集合签到并说明路线，14:10 进入旧街区，14:45 在独立书店阅读交流，15:20 到河岸慢行，16:00 在终点结束并收集反馈。这三类场景只是教学设想。图片用于表达氛围，真实路线、站点、通行条件和书店合作都需要提前落实。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资料：route.csv、notes.md；配图：街区细节、独立书店、河岸，gpt-image-2 生成的 AI 概念图，不代表真实场地。全部为教学用虚构策划假设，不代表真实调研、报价或已确认活动。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24 人的预算合计 2,880 元。书店体验每人 40 元，共 960 元，保险每人 10 元，共 240 元。领队 800 元、物料 400 元、应急预留 480 元按固定成本处理。应急预留已经全额计入支出，后面的余额没有再次扣除或漏掉它。审批上限为 3,200 元，比当前预算多 320 元，但不能把额度当成实际花费。所有费用都是教学假设，执行前仍需询价。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资料：budget.csv、brief.md。全部为教学用虚构策划假设，不代表真实调研、报价或已确认活动。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票价按每人 149 元，成本按 1,680 元固定费用加每人 50 元计算。16 人时收入 2,384 元、支出 2,480 元、亏损 96 元。18 人时收入 2,682 元、支出 2,580 元、余额 102 元。24 人时收入 3,576 元、支出 2,880 元、余额 696 元。数学上 17 人已有 3 元余额，但余量过小，因此 18 人是建议的运营门槛，并不是精确的数学盈亏点。低于 18 人延期并退款。票价或成本一旦变化，就要重算。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资料：budget.csv、brief.md。全部为教学用虚构策划假设，不代表真实调研、报价或已确认活动。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这三项安排目前都没有确认。首先要踏勘路线和户外通行条件，活动前 48 小时复查天气，有强降雨预警时切换已确认的室内方案，或延期。其次要提前三周联系书店，确认档期、合作范围与真实费用，不能把意向写成已签约。最后要在报名时说明步行条件、行动便利性、紧急联系人、人数门槛和退款规则，提前三天确认人数。每项都需要负责人落实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资料：notes.md、brief.md；配图：独立书店室内场景，gpt-image-2 生成的 AI 概念图，不代表真实场地。全部为教学用虚构策划假设，不代表真实调研、报价或已确认活动。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准备工作分三段。提前三周解决路线、书店合作和室内备选的不确定性，先明确联系人和可执行的安排。提前两周发布招募，说明票价、路线、步行条件和退款方式。提前三天核对报名人数和参加者联系方式，达到 18 人后确认成团。天气检查还要延续到出发前 48 小时，不能把提前三天的一次检查当成最终判断。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资料：brief.md、notes.md。全部为教学用虚构策划假设，不代表真实调研、报价或已确认活动。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请负责人确认 3,200 元预算审批上限、至少 18 人的运营门槛，以及可执行的雨天安排。雨天可以切换已确认的室内场地，或按照事先公开的规则延期并退款。落实书店与路线等执行条件后，再按筹备时间表启动招募。本提案来自资料包的四份文件，所有金额和场景都是教学假设，正式活动必须换成真实报价、地点和确认信息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资料：brief.md、route.csv、budget.csv、notes.md；配图：河岸，gpt-image-2 生成的 AI 概念图，不代表真实场地。全部为教学用虚构策划假设，不代表真实调研、报价或已确认活动。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77d2ac745934c9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a6f2f038aaa4f25" /><Relationship Type="http://schemas.openxmlformats.org/officeDocument/2006/relationships/slideLayout" Target="/ppt/slideLayouts/slideLayout1.xml" Id="R76547ff068614b3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6547ff068614b3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06e760bca646d4" /><Relationship Type="http://schemas.openxmlformats.org/officeDocument/2006/relationships/image" Target="/ppt/media/image.jpeg" Id="R932f8f2a00be4a92" /><Relationship Type="http://schemas.openxmlformats.org/officeDocument/2006/relationships/notesSlide" Target="/ppt/notesSlides/notesSlide1.xml" Id="R7ca2f9958b8f4af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8e0e9642d64bf0" /><Relationship Type="http://schemas.openxmlformats.org/officeDocument/2006/relationships/image" Target="/ppt/media/image2.jpeg" Id="R163c0187ae9c434d" /><Relationship Type="http://schemas.openxmlformats.org/officeDocument/2006/relationships/notesSlide" Target="/ppt/notesSlides/notesSlide2.xml" Id="R88c9eaafcd7549a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57336d5dcb47f5" /><Relationship Type="http://schemas.openxmlformats.org/officeDocument/2006/relationships/image" Target="/ppt/media/image3.jpeg" Id="Ra81bdddfa5d4497e" /><Relationship Type="http://schemas.openxmlformats.org/officeDocument/2006/relationships/image" Target="/ppt/media/image4.jpeg" Id="Rfae830eb3b3045e5" /><Relationship Type="http://schemas.openxmlformats.org/officeDocument/2006/relationships/image" Target="/ppt/media/image5.jpeg" Id="R12c3f7953dbd4bf4" /><Relationship Type="http://schemas.openxmlformats.org/officeDocument/2006/relationships/image" Target="/ppt/media/image6.jpeg" Id="Rcacb030f8b8048e7" /><Relationship Type="http://schemas.openxmlformats.org/officeDocument/2006/relationships/notesSlide" Target="/ppt/notesSlides/notesSlide3.xml" Id="Ra581e03e5abb459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a5acf114104d3d" /><Relationship Type="http://schemas.openxmlformats.org/officeDocument/2006/relationships/chart" Target="/ppt/slides/charts/chart1.xml" Id="R2b6dcaab7c9d4990" /><Relationship Type="http://schemas.openxmlformats.org/officeDocument/2006/relationships/notesSlide" Target="/ppt/notesSlides/notesSlide4.xml" Id="R55f4164f0c4c4db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8ad83f24ff42a0" /><Relationship Type="http://schemas.openxmlformats.org/officeDocument/2006/relationships/chart" Target="/ppt/slides/charts/chart2.xml" Id="Rddb54b5fdf1848a2" /><Relationship Type="http://schemas.openxmlformats.org/officeDocument/2006/relationships/notesSlide" Target="/ppt/notesSlides/notesSlide5.xml" Id="R5d388de14af346c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d6425581944ac5" /><Relationship Type="http://schemas.openxmlformats.org/officeDocument/2006/relationships/image" Target="/ppt/media/image7.jpeg" Id="R89d73d3f8a0a4b16" /><Relationship Type="http://schemas.openxmlformats.org/officeDocument/2006/relationships/notesSlide" Target="/ppt/notesSlides/notesSlide6.xml" Id="R1130cab48f6b429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5a4dc62f664843" /><Relationship Type="http://schemas.openxmlformats.org/officeDocument/2006/relationships/notesSlide" Target="/ppt/notesSlides/notesSlide7.xml" Id="Rf454dc2f07c147b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f1a80d9d7149bc" /><Relationship Type="http://schemas.openxmlformats.org/officeDocument/2006/relationships/image" Target="/ppt/media/image8.jpeg" Id="Rcd741b9844b24b85" /><Relationship Type="http://schemas.openxmlformats.org/officeDocument/2006/relationships/notesSlide" Target="/ppt/notesSlides/notesSlide8.xml" Id="R8fea8a057fd445ae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stacked"/>
        <c:varyColors val="0"/>
        <c:ser>
          <c:idx val="0"/>
          <c:order val="0"/>
          <c:tx>
            <c:v>领队</c:v>
          </c:tx>
          <c:spPr>
            <a:solidFill xmlns:a="http://schemas.openxmlformats.org/drawingml/2006/main">
              <a:srgbClr val="203E37"/>
            </a:solidFill>
          </c:spPr>
          <c:dLbls>
            <c:dLbl>
              <c:idx val="0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2100">
                        <a:solidFill>
                          <a:srgbClr val="F5F2E9"/>
                        </a:solidFill>
                        <a:latin typeface="Microsoft YaHei"/>
                        <a:ea typeface="Microsoft YaHei"/>
                        <a:cs typeface="Microsoft YaHei"/>
                      </a:rPr>
                      <a:t>800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2100">
                      <a:solidFill>
                        <a:srgbClr val="F5F2E9"/>
                      </a:solidFill>
                      <a:latin typeface="Microsoft YaHei"/>
                      <a:ea typeface="Microsoft YaHei"/>
                      <a:cs typeface="Microsoft YaHei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</c:dLbls>
          <c:cat>
            <c:strRef>
              <c:f>'Chart Data'!$A$2:$A$2</c:f>
              <c:strCache>
                <c:ptCount val="1"/>
                <c:pt idx="0">
                  <c:v>24 人预算</c:v>
                </c:pt>
              </c:strCache>
            </c:strRef>
          </c:cat>
          <c:val>
            <c:numRef>
              <c:f>'Chart Data'!$B$2:$B$2</c:f>
              <c:numCache>
                <c:formatCode>0</c:formatCode>
                <c:ptCount val="1"/>
                <c:pt idx="0">
                  <c:v>800</c:v>
                </c:pt>
              </c:numCache>
            </c:numRef>
          </c:val>
        </c:ser>
        <c:ser>
          <c:idx val="1"/>
          <c:order val="1"/>
          <c:tx>
            <c:v>书店体验</c:v>
          </c:tx>
          <c:spPr>
            <a:solidFill xmlns:a="http://schemas.openxmlformats.org/drawingml/2006/main">
              <a:srgbClr val="698165"/>
            </a:solidFill>
          </c:spPr>
          <c:dLbls>
            <c:dLbl>
              <c:idx val="0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2100">
                        <a:solidFill>
                          <a:srgbClr val="F5F2E9"/>
                        </a:solidFill>
                        <a:latin typeface="Microsoft YaHei"/>
                        <a:ea typeface="Microsoft YaHei"/>
                        <a:cs typeface="Microsoft YaHei"/>
                      </a:rPr>
                      <a:t>960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2100">
                      <a:solidFill>
                        <a:srgbClr val="F5F2E9"/>
                      </a:solidFill>
                      <a:latin typeface="Microsoft YaHei"/>
                      <a:ea typeface="Microsoft YaHei"/>
                      <a:cs typeface="Microsoft YaHei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</c:dLbls>
          <c:cat>
            <c:strRef>
              <c:f>'Chart Data'!$C$2:$C$2</c:f>
              <c:strCache>
                <c:ptCount val="1"/>
                <c:pt idx="0">
                  <c:v>24 人预算</c:v>
                </c:pt>
              </c:strCache>
            </c:strRef>
          </c:cat>
          <c:val>
            <c:numRef>
              <c:f>'Chart Data'!$D$2:$D$2</c:f>
              <c:numCache>
                <c:formatCode>0</c:formatCode>
                <c:ptCount val="1"/>
                <c:pt idx="0">
                  <c:v>960</c:v>
                </c:pt>
              </c:numCache>
            </c:numRef>
          </c:val>
        </c:ser>
        <c:ser>
          <c:idx val="2"/>
          <c:order val="2"/>
          <c:tx>
            <c:v>保险</c:v>
          </c:tx>
          <c:spPr>
            <a:solidFill xmlns:a="http://schemas.openxmlformats.org/drawingml/2006/main">
              <a:srgbClr val="C8B58F"/>
            </a:solidFill>
          </c:spPr>
          <c:dLbls>
            <c:dLbl>
              <c:idx val="0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2100">
                        <a:solidFill>
                          <a:srgbClr val="203E37"/>
                        </a:solidFill>
                        <a:latin typeface="Microsoft YaHei"/>
                        <a:ea typeface="Microsoft YaHei"/>
                        <a:cs typeface="Microsoft YaHei"/>
                      </a:rPr>
                      <a:t>240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2100">
                      <a:solidFill>
                        <a:srgbClr val="203E37"/>
                      </a:solidFill>
                      <a:latin typeface="Microsoft YaHei"/>
                      <a:ea typeface="Microsoft YaHei"/>
                      <a:cs typeface="Microsoft YaHei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</c:dLbls>
          <c:cat>
            <c:strRef>
              <c:f>'Chart Data'!$E$2:$E$2</c:f>
              <c:strCache>
                <c:ptCount val="1"/>
                <c:pt idx="0">
                  <c:v>24 人预算</c:v>
                </c:pt>
              </c:strCache>
            </c:strRef>
          </c:cat>
          <c:val>
            <c:numRef>
              <c:f>'Chart Data'!$F$2:$F$2</c:f>
              <c:numCache>
                <c:formatCode>0</c:formatCode>
                <c:ptCount val="1"/>
                <c:pt idx="0">
                  <c:v>240</c:v>
                </c:pt>
              </c:numCache>
            </c:numRef>
          </c:val>
        </c:ser>
        <c:ser>
          <c:idx val="3"/>
          <c:order val="3"/>
          <c:tx>
            <c:v>物料</c:v>
          </c:tx>
          <c:spPr>
            <a:solidFill xmlns:a="http://schemas.openxmlformats.org/drawingml/2006/main">
              <a:srgbClr val="A77857"/>
            </a:solidFill>
          </c:spPr>
          <c:dLbls>
            <c:dLbl>
              <c:idx val="0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2100">
                        <a:solidFill>
                          <a:srgbClr val="F5F2E9"/>
                        </a:solidFill>
                        <a:latin typeface="Microsoft YaHei"/>
                        <a:ea typeface="Microsoft YaHei"/>
                        <a:cs typeface="Microsoft YaHei"/>
                      </a:rPr>
                      <a:t>400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2100">
                      <a:solidFill>
                        <a:srgbClr val="F5F2E9"/>
                      </a:solidFill>
                      <a:latin typeface="Microsoft YaHei"/>
                      <a:ea typeface="Microsoft YaHei"/>
                      <a:cs typeface="Microsoft YaHei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</c:dLbls>
          <c:cat>
            <c:strRef>
              <c:f>'Chart Data'!$G$2:$G$2</c:f>
              <c:strCache>
                <c:ptCount val="1"/>
                <c:pt idx="0">
                  <c:v>24 人预算</c:v>
                </c:pt>
              </c:strCache>
            </c:strRef>
          </c:cat>
          <c:val>
            <c:numRef>
              <c:f>'Chart Data'!$H$2:$H$2</c:f>
              <c:numCache>
                <c:formatCode>0</c:formatCode>
                <c:ptCount val="1"/>
                <c:pt idx="0">
                  <c:v>400</c:v>
                </c:pt>
              </c:numCache>
            </c:numRef>
          </c:val>
        </c:ser>
        <c:ser>
          <c:idx val="4"/>
          <c:order val="4"/>
          <c:tx>
            <c:v>应急预留</c:v>
          </c:tx>
          <c:spPr>
            <a:solidFill xmlns:a="http://schemas.openxmlformats.org/drawingml/2006/main">
              <a:srgbClr val="97AB92"/>
            </a:solidFill>
          </c:spPr>
          <c:dLbls>
            <c:dLbl>
              <c:idx val="0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2100">
                        <a:solidFill>
                          <a:srgbClr val="203E37"/>
                        </a:solidFill>
                        <a:latin typeface="Microsoft YaHei"/>
                        <a:ea typeface="Microsoft YaHei"/>
                        <a:cs typeface="Microsoft YaHei"/>
                      </a:rPr>
                      <a:t>480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2100">
                      <a:solidFill>
                        <a:srgbClr val="203E37"/>
                      </a:solidFill>
                      <a:latin typeface="Microsoft YaHei"/>
                      <a:ea typeface="Microsoft YaHei"/>
                      <a:cs typeface="Microsoft YaHei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</c:dLbls>
          <c:cat>
            <c:strRef>
              <c:f>'Chart Data'!$I$2:$I$2</c:f>
              <c:strCache>
                <c:ptCount val="1"/>
                <c:pt idx="0">
                  <c:v>24 人预算</c:v>
                </c:pt>
              </c:strCache>
            </c:strRef>
          </c:cat>
          <c:val>
            <c:numRef>
              <c:f>'Chart Data'!$J$2:$J$2</c:f>
              <c:numCache>
                <c:formatCode>0</c:formatCode>
                <c:ptCount val="1"/>
                <c:pt idx="0">
                  <c:v>480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2100">
                  <a:solidFill>
                    <a:srgbClr val="F5F2E9"/>
                  </a:solidFill>
                  <a:latin typeface="Microsoft YaHei"/>
                  <a:ea typeface="Microsoft YaHei"/>
                  <a:cs typeface="Microsoft YaHei"/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5"/>
        <c:overlap val="10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tickLblPos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Microsoft YaHei"/>
                <a:ea typeface="Microsoft YaHei"/>
                <a:cs typeface="Microsoft YaHei"/>
              </a:defRPr>
            </a:pPr>
          </a:p>
        </c:txPr>
        <c:crossAx val="48672768"/>
      </c:catAx>
      <c:valAx>
        <c:axId val="48672768"/>
        <c:scaling>
          <c:orientation val="minMax"/>
          <c:max val="2880"/>
          <c:min val="0"/>
        </c:scaling>
        <c:delete val="0"/>
        <c:axPos val="b"/>
        <c:numFmt formatCode="General"/>
        <c:majorTickMark val="none"/>
        <c:minorTickMark val="none"/>
        <c:tickLblPos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Microsoft YaHei"/>
                <a:ea typeface="Microsoft YaHei"/>
                <a:cs typeface="Microsoft YaHei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EEE8D9"/>
        </a:solidFill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875">
              <a:solidFill>
                <a:srgbClr val="203E37"/>
              </a:solidFill>
              <a:latin typeface="Microsoft YaHei"/>
              <a:ea typeface="Microsoft YaHei"/>
              <a:cs typeface="Microsoft YaHei"/>
            </a:defRPr>
          </a:pPr>
        </a:p>
      </c:txPr>
    </c:legend>
    <c:plotVisOnly val="1"/>
  </c:chart>
  <c:spPr>
    <a:solidFill xmlns:a="http://schemas.openxmlformats.org/drawingml/2006/main">
      <a:srgbClr val="EEE8D9"/>
    </a:solidFill>
  </c:spPr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余额（元）</c:v>
          </c:tx>
          <c:spPr>
            <a:solidFill xmlns:a="http://schemas.openxmlformats.org/drawingml/2006/main">
              <a:srgbClr val="DDC594"/>
            </a:solidFill>
          </c:spPr>
          <c:invertIfNegative val="0"/>
          <c:dPt>
            <c:idx val="0"/>
            <c:invertIfNegative val="0"/>
            <c:spPr>
              <a:solidFill xmlns:a="http://schemas.openxmlformats.org/drawingml/2006/main">
                <a:srgbClr val="C98771"/>
              </a:solidFill>
            </c:spPr>
          </c:dPt>
          <c:dPt>
            <c:idx val="1"/>
            <c:invertIfNegative val="0"/>
            <c:spPr>
              <a:solidFill xmlns:a="http://schemas.openxmlformats.org/drawingml/2006/main">
                <a:srgbClr val="DDC594"/>
              </a:solidFill>
            </c:spPr>
          </c:dPt>
          <c:dPt>
            <c:idx val="2"/>
            <c:invertIfNegative val="0"/>
            <c:spPr>
              <a:solidFill xmlns:a="http://schemas.openxmlformats.org/drawingml/2006/main">
                <a:srgbClr val="98BBA8"/>
              </a:solidFill>
            </c:spPr>
          </c:dPt>
          <c:dLbls>
            <c:dLbl>
              <c:idx val="0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2400">
                        <a:solidFill>
                          <a:srgbClr val="F5F2E9"/>
                        </a:solidFill>
                        <a:latin typeface="Microsoft YaHei"/>
                        <a:ea typeface="Microsoft YaHei"/>
                        <a:cs typeface="Microsoft YaHei"/>
                      </a:rPr>
                      <a:t>−96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2400">
                      <a:solidFill>
                        <a:srgbClr val="F5F2E9"/>
                      </a:solidFill>
                      <a:latin typeface="Microsoft YaHei"/>
                      <a:ea typeface="Microsoft YaHei"/>
                      <a:cs typeface="Microsoft YaHei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2400">
                        <a:solidFill>
                          <a:srgbClr val="F5F2E9"/>
                        </a:solidFill>
                        <a:latin typeface="Microsoft YaHei"/>
                        <a:ea typeface="Microsoft YaHei"/>
                        <a:cs typeface="Microsoft YaHei"/>
                      </a:rPr>
                      <a:t>+102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2400">
                      <a:solidFill>
                        <a:srgbClr val="F5F2E9"/>
                      </a:solidFill>
                      <a:latin typeface="Microsoft YaHei"/>
                      <a:ea typeface="Microsoft YaHei"/>
                      <a:cs typeface="Microsoft YaHei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2400">
                        <a:solidFill>
                          <a:srgbClr val="F5F2E9"/>
                        </a:solidFill>
                        <a:latin typeface="Microsoft YaHei"/>
                        <a:ea typeface="Microsoft YaHei"/>
                        <a:cs typeface="Microsoft YaHei"/>
                      </a:rPr>
                      <a:t>+696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2400">
                      <a:solidFill>
                        <a:srgbClr val="F5F2E9"/>
                      </a:solidFill>
                      <a:latin typeface="Microsoft YaHei"/>
                      <a:ea typeface="Microsoft YaHei"/>
                      <a:cs typeface="Microsoft YaHei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</c:dLbls>
          <c:cat>
            <c:strRef>
              <c:f>'Chart Data'!$A$2:$A$4</c:f>
              <c:strCache>
                <c:ptCount val="3"/>
                <c:pt idx="0">
                  <c:v>16 人</c:v>
                </c:pt>
                <c:pt idx="1">
                  <c:v>18 人</c:v>
                </c:pt>
                <c:pt idx="2">
                  <c:v>24 人</c:v>
                </c:pt>
              </c:strCache>
            </c:strRef>
          </c:cat>
          <c:val>
            <c:numRef>
              <c:f>'Chart Data'!$B$2:$B$4</c:f>
              <c:numCache>
                <c:formatCode>+0;-0;0</c:formatCode>
                <c:ptCount val="3"/>
                <c:pt idx="0">
                  <c:v>-96</c:v>
                </c:pt>
                <c:pt idx="1">
                  <c:v>102</c:v>
                </c:pt>
                <c:pt idx="2">
                  <c:v>696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2400">
                  <a:solidFill>
                    <a:srgbClr val="F5F2E9"/>
                  </a:solidFill>
                  <a:latin typeface="Microsoft YaHei"/>
                  <a:ea typeface="Microsoft YaHei"/>
                  <a:cs typeface="Microsoft YaHe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8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tickLblPos val="low"/>
        <c:spPr>
          <a:ln xmlns:a="http://schemas.openxmlformats.org/drawingml/2006/main" w="9525">
            <a:solidFill>
              <a:srgbClr val="83998D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2325">
                <a:solidFill>
                  <a:srgbClr val="F5F2E9"/>
                </a:solidFill>
                <a:latin typeface="Microsoft YaHei"/>
                <a:ea typeface="Microsoft YaHei"/>
                <a:cs typeface="Microsoft YaHei"/>
              </a:defRPr>
            </a:pPr>
          </a:p>
        </c:txPr>
        <c:crossAx val="48672768"/>
      </c:catAx>
      <c:valAx>
        <c:axId val="48672768"/>
        <c:scaling>
          <c:orientation val="minMax"/>
          <c:max val="800"/>
          <c:min val="-330"/>
        </c:scaling>
        <c:delete val="0"/>
        <c:axPos val="l"/>
        <c:numFmt formatCode="General"/>
        <c:majorTickMark val="none"/>
        <c:minorTickMark val="none"/>
        <c:tickLblPos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Microsoft YaHei"/>
                <a:ea typeface="Microsoft YaHei"/>
                <a:cs typeface="Microsoft YaHei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193A32"/>
        </a:solidFill>
      </c:spPr>
    </c:plotArea>
    <c:plotVisOnly val="1"/>
  </c:chart>
  <c:spPr>
    <a:solidFill xmlns:a="http://schemas.openxmlformats.org/drawingml/2006/main">
      <a:srgbClr val="193A32"/>
    </a:solidFill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5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2f8f2a00be4a92"/>
          <a:srcRect xmlns:a="http://schemas.openxmlformats.org/drawingml/2006/main" l="0" t="7813" r="0" b="781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周末社区文化活动提案">
            <a:extLst xmlns:a="http://schemas.openxmlformats.org/drawingml/2006/main">
              <a:ext uri="{FF2B5EF4-FFF2-40B4-BE49-F238E27FC236}">
                <a16:creationId xmlns:a16="http://schemas.microsoft.com/office/drawing/2014/main" id="{2CD95D5D-520E-4484-B234-5B0D5E290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5F2E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F5F2E9"/>
                </a:solidFill>
                <a:latin typeface="Microsoft YaHei"/>
                <a:ea typeface="Microsoft YaHei"/>
                <a:cs typeface="Microsoft YaHei"/>
              </a:rPr>
              <a:t>周末社区文化活动提案</a:t>
            </a:r>
          </a:p>
        </p:txBody>
      </p:sp>
      <p:sp>
        <p:nvSpPr>
          <p:cNvPr id="3" name="城市慢游">
            <a:extLst xmlns:a="http://schemas.openxmlformats.org/drawingml/2006/main">
              <a:ext uri="{FF2B5EF4-FFF2-40B4-BE49-F238E27FC236}">
                <a16:creationId xmlns:a16="http://schemas.microsoft.com/office/drawing/2014/main" id="{7B09BAB4-DAE7-47DB-BF56-8AABF0ECD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371600"/>
            <a:ext cx="101917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900" b="0">
                <a:solidFill>
                  <a:srgbClr val="F5F2E9"/>
                </a:solidFill>
                <a:latin typeface="SimSun"/>
                <a:ea typeface="SimSun"/>
                <a:cs typeface="SimSun"/>
              </a:defRPr>
            </a:pPr>
            <a:r>
              <a:rPr sz="9900" b="0">
                <a:solidFill>
                  <a:srgbClr val="F5F2E9"/>
                </a:solidFill>
                <a:latin typeface="SimSun"/>
                <a:ea typeface="SimSun"/>
                <a:cs typeface="SimSun"/>
              </a:rPr>
              <a:t>城市慢游</a:t>
            </a:r>
          </a:p>
        </p:txBody>
      </p:sp>
      <p:sp>
        <p:nvSpPr>
          <p:cNvPr id="4" name="CITY WALK">
            <a:extLst xmlns:a="http://schemas.openxmlformats.org/drawingml/2006/main">
              <a:ext uri="{FF2B5EF4-FFF2-40B4-BE49-F238E27FC236}">
                <a16:creationId xmlns:a16="http://schemas.microsoft.com/office/drawing/2014/main" id="{BEC58A35-071A-4394-8E66-1D721A36A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3114675"/>
            <a:ext cx="714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0">
                <a:solidFill>
                  <a:srgbClr val="F5F2E9"/>
                </a:solidFill>
                <a:latin typeface="Georgia"/>
                <a:ea typeface="Georgia"/>
                <a:cs typeface="Georgia"/>
              </a:defRPr>
            </a:pPr>
            <a:r>
              <a:rPr sz="3225" b="0">
                <a:solidFill>
                  <a:srgbClr val="F5F2E9"/>
                </a:solidFill>
                <a:latin typeface="Georgia"/>
                <a:ea typeface="Georgia"/>
                <a:cs typeface="Georgia"/>
              </a:rPr>
              <a:t>CITY WALK</a:t>
            </a:r>
          </a:p>
        </p:txBody>
      </p:sp>
      <p:sp>
        <p:nvSpPr>
          <p:cNvPr id="5" name="把一个周末，留给附近。">
            <a:extLst xmlns:a="http://schemas.openxmlformats.org/drawingml/2006/main">
              <a:ext uri="{FF2B5EF4-FFF2-40B4-BE49-F238E27FC236}">
                <a16:creationId xmlns:a16="http://schemas.microsoft.com/office/drawing/2014/main" id="{5D623A8A-72EF-45A4-8DEA-F8D6C191F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38750"/>
            <a:ext cx="857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F5F2E9"/>
                </a:solidFill>
                <a:latin typeface="SimSun"/>
                <a:ea typeface="SimSun"/>
                <a:cs typeface="SimSun"/>
              </a:defRPr>
            </a:pPr>
            <a:r>
              <a:rPr sz="2550" b="0">
                <a:solidFill>
                  <a:srgbClr val="F5F2E9"/>
                </a:solidFill>
                <a:latin typeface="SimSun"/>
                <a:ea typeface="SimSun"/>
                <a:cs typeface="SimSun"/>
              </a:rPr>
              <a:t>把一个周末，留给附近。</a:t>
            </a:r>
          </a:p>
        </p:txBody>
      </p:sp>
      <p:sp>
        <p:nvSpPr>
          <p:cNvPr id="6" name="周六 14:00–16:00     24 人">
            <a:extLst xmlns:a="http://schemas.openxmlformats.org/drawingml/2006/main">
              <a:ext uri="{FF2B5EF4-FFF2-40B4-BE49-F238E27FC236}">
                <a16:creationId xmlns:a16="http://schemas.microsoft.com/office/drawing/2014/main" id="{0449E827-2F27-4DDD-9B1A-9CD667CFE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10250"/>
            <a:ext cx="8096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5F2E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F5F2E9"/>
                </a:solidFill>
                <a:latin typeface="Microsoft YaHei"/>
                <a:ea typeface="Microsoft YaHei"/>
                <a:cs typeface="Microsoft YaHei"/>
              </a:rPr>
              <a:t>周六 14:00–16:00     24 人</a:t>
            </a:r>
          </a:p>
        </p:txBody>
      </p:sp>
      <p:sp>
        <p:nvSpPr>
          <p:cNvPr id="7" name="虚构教学提案，场景为 AI 概念图">
            <a:extLst xmlns:a="http://schemas.openxmlformats.org/drawingml/2006/main">
              <a:ext uri="{FF2B5EF4-FFF2-40B4-BE49-F238E27FC236}">
                <a16:creationId xmlns:a16="http://schemas.microsoft.com/office/drawing/2014/main" id="{460EDD35-915E-4C2E-88F7-A891609CB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28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C9D4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C9D4C7"/>
                </a:solidFill>
                <a:latin typeface="Microsoft YaHei"/>
                <a:ea typeface="Microsoft YaHei"/>
                <a:cs typeface="Microsoft YaHei"/>
              </a:rPr>
              <a:t>虚构教学提案，场景为 AI 概念图</a:t>
            </a:r>
          </a:p>
        </p:txBody>
      </p:sp>
      <p:sp>
        <p:nvSpPr>
          <p:cNvPr id="8" name="01">
            <a:extLst xmlns:a="http://schemas.openxmlformats.org/drawingml/2006/main">
              <a:ext uri="{FF2B5EF4-FFF2-40B4-BE49-F238E27FC236}">
                <a16:creationId xmlns:a16="http://schemas.microsoft.com/office/drawing/2014/main" id="{DFBA3787-F30E-4978-ABD9-9037937B2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315075"/>
            <a:ext cx="5238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C9D4C7"/>
                </a:solidFill>
                <a:latin typeface="Georgia"/>
                <a:ea typeface="Georgia"/>
                <a:cs typeface="Georgia"/>
              </a:defRPr>
            </a:pPr>
            <a:r>
              <a:rPr sz="1500" b="0">
                <a:solidFill>
                  <a:srgbClr val="C9D4C7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91253869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3c0187ae9c434d"/>
          <a:srcRect xmlns:a="http://schemas.openxmlformats.org/drawingml/2006/main" l="22685" t="0" r="2268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5619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给刚搬来的人">
            <a:extLst xmlns:a="http://schemas.openxmlformats.org/drawingml/2006/main">
              <a:ext uri="{FF2B5EF4-FFF2-40B4-BE49-F238E27FC236}">
                <a16:creationId xmlns:a16="http://schemas.microsoft.com/office/drawing/2014/main" id="{4D1E09A4-A764-478E-9A1E-160586DEA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628650"/>
            <a:ext cx="5143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6675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66756B"/>
                </a:solidFill>
                <a:latin typeface="Microsoft YaHei"/>
                <a:ea typeface="Microsoft YaHei"/>
                <a:cs typeface="Microsoft YaHei"/>
              </a:rPr>
              <a:t>给刚搬来的人</a:t>
            </a:r>
          </a:p>
        </p:txBody>
      </p:sp>
      <p:sp>
        <p:nvSpPr>
          <p:cNvPr id="3" name="认识附近，&#10;也认识彼此">
            <a:extLst xmlns:a="http://schemas.openxmlformats.org/drawingml/2006/main">
              <a:ext uri="{FF2B5EF4-FFF2-40B4-BE49-F238E27FC236}">
                <a16:creationId xmlns:a16="http://schemas.microsoft.com/office/drawing/2014/main" id="{4B4D9272-4A18-4226-AD82-C3486F4EC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381125"/>
            <a:ext cx="5381625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875" b="0">
                <a:solidFill>
                  <a:srgbClr val="203E37"/>
                </a:solidFill>
                <a:latin typeface="SimSun"/>
                <a:ea typeface="SimSun"/>
                <a:cs typeface="SimSun"/>
              </a:defRPr>
            </a:pPr>
            <a:r>
              <a:rPr sz="4875" b="0">
                <a:solidFill>
                  <a:srgbClr val="203E37"/>
                </a:solidFill>
                <a:latin typeface="SimSun"/>
                <a:ea typeface="SimSun"/>
                <a:cs typeface="SimSun"/>
              </a:rPr>
              <a:t>认识附近，</a:t>
            </a:r>
          </a:p>
          <a:p xmlns:a="http://schemas.openxmlformats.org/drawingml/2006/main">
            <a:pPr>
              <a:defRPr sz="4875" b="0">
                <a:solidFill>
                  <a:srgbClr val="203E37"/>
                </a:solidFill>
                <a:latin typeface="SimSun"/>
                <a:ea typeface="SimSun"/>
                <a:cs typeface="SimSun"/>
              </a:defRPr>
            </a:pPr>
            <a:r>
              <a:rPr sz="4875" b="0">
                <a:solidFill>
                  <a:srgbClr val="203E37"/>
                </a:solidFill>
                <a:latin typeface="SimSun"/>
                <a:ea typeface="SimSun"/>
                <a:cs typeface="SimSun"/>
              </a:rPr>
              <a:t>也认识彼此</a:t>
            </a:r>
          </a:p>
        </p:txBody>
      </p:sp>
      <p:sp>
        <p:nvSpPr>
          <p:cNvPr id="4" name="面向刚搬入社区的新住户。&#10;两小时的步行和停留，&#10;让初次见面有话可聊。">
            <a:extLst xmlns:a="http://schemas.openxmlformats.org/drawingml/2006/main">
              <a:ext uri="{FF2B5EF4-FFF2-40B4-BE49-F238E27FC236}">
                <a16:creationId xmlns:a16="http://schemas.microsoft.com/office/drawing/2014/main" id="{2521E748-7DDF-4743-9A9A-00BEFEE59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514725"/>
            <a:ext cx="509587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E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203E37"/>
                </a:solidFill>
                <a:latin typeface="Microsoft YaHei"/>
                <a:ea typeface="Microsoft YaHei"/>
                <a:cs typeface="Microsoft YaHei"/>
              </a:rPr>
              <a:t>面向刚搬入社区的新住户。</a:t>
            </a:r>
          </a:p>
          <a:p xmlns:a="http://schemas.openxmlformats.org/drawingml/2006/main">
            <a:pPr>
              <a:defRPr sz="2100" b="0">
                <a:solidFill>
                  <a:srgbClr val="203E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203E37"/>
                </a:solidFill>
                <a:latin typeface="Microsoft YaHei"/>
                <a:ea typeface="Microsoft YaHei"/>
                <a:cs typeface="Microsoft YaHei"/>
              </a:rPr>
              <a:t>两小时的步行和停留，</a:t>
            </a:r>
          </a:p>
          <a:p xmlns:a="http://schemas.openxmlformats.org/drawingml/2006/main">
            <a:pPr>
              <a:defRPr sz="2100" b="0">
                <a:solidFill>
                  <a:srgbClr val="203E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203E37"/>
                </a:solidFill>
                <a:latin typeface="Microsoft YaHei"/>
                <a:ea typeface="Microsoft YaHei"/>
                <a:cs typeface="Microsoft YaHei"/>
              </a:rPr>
              <a:t>让初次见面有话可聊。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54FC45-4533-4DDD-A71B-C2644883A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5172075"/>
            <a:ext cx="5095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7CABB"/>
            </a:solidFill>
          </a:ln>
        </p:spPr>
      </p:sp>
      <p:sp>
        <p:nvSpPr>
          <p:cNvPr id="6" name="“不想赶很多景点，&#10;两小时左右比较合适。”">
            <a:extLst xmlns:a="http://schemas.openxmlformats.org/drawingml/2006/main">
              <a:ext uri="{FF2B5EF4-FFF2-40B4-BE49-F238E27FC236}">
                <a16:creationId xmlns:a16="http://schemas.microsoft.com/office/drawing/2014/main" id="{C09BF128-EEEB-4D8F-BF43-E1DAF3BA2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334000"/>
            <a:ext cx="5238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03E37"/>
                </a:solidFill>
                <a:latin typeface="SimSun"/>
                <a:ea typeface="SimSun"/>
                <a:cs typeface="SimSun"/>
              </a:defRPr>
            </a:pPr>
            <a:r>
              <a:rPr sz="2025" b="0">
                <a:solidFill>
                  <a:srgbClr val="203E37"/>
                </a:solidFill>
                <a:latin typeface="SimSun"/>
                <a:ea typeface="SimSun"/>
                <a:cs typeface="SimSun"/>
              </a:rPr>
              <a:t>“不想赶很多景点，</a:t>
            </a:r>
          </a:p>
          <a:p xmlns:a="http://schemas.openxmlformats.org/drawingml/2006/main">
            <a:pPr>
              <a:defRPr sz="2025" b="0">
                <a:solidFill>
                  <a:srgbClr val="203E37"/>
                </a:solidFill>
                <a:latin typeface="SimSun"/>
                <a:ea typeface="SimSun"/>
                <a:cs typeface="SimSun"/>
              </a:defRPr>
            </a:pPr>
            <a:r>
              <a:rPr sz="2025" b="0">
                <a:solidFill>
                  <a:srgbClr val="203E37"/>
                </a:solidFill>
                <a:latin typeface="SimSun"/>
                <a:ea typeface="SimSun"/>
                <a:cs typeface="SimSun"/>
              </a:rPr>
              <a:t>两小时左右比较合适。”</a:t>
            </a:r>
          </a:p>
        </p:txBody>
      </p:sp>
      <p:sp>
        <p:nvSpPr>
          <p:cNvPr id="7" name="场景为 AI 概念图">
            <a:extLst xmlns:a="http://schemas.openxmlformats.org/drawingml/2006/main">
              <a:ext uri="{FF2B5EF4-FFF2-40B4-BE49-F238E27FC236}">
                <a16:creationId xmlns:a16="http://schemas.microsoft.com/office/drawing/2014/main" id="{64107AF2-B7AA-46A1-A98A-59933DC1C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334125"/>
            <a:ext cx="381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2E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F5F2E9"/>
                </a:solidFill>
                <a:latin typeface="Microsoft YaHei"/>
                <a:ea typeface="Microsoft YaHei"/>
                <a:cs typeface="Microsoft YaHei"/>
              </a:rPr>
              <a:t>场景为 AI 概念图</a:t>
            </a:r>
          </a:p>
        </p:txBody>
      </p:sp>
      <p:sp>
        <p:nvSpPr>
          <p:cNvPr id="8" name="教学用虚构访谈摘录">
            <a:extLst xmlns:a="http://schemas.openxmlformats.org/drawingml/2006/main">
              <a:ext uri="{FF2B5EF4-FFF2-40B4-BE49-F238E27FC236}">
                <a16:creationId xmlns:a16="http://schemas.microsoft.com/office/drawing/2014/main" id="{6B390C34-2B79-4E7F-ACE5-F9D1F937A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6334125"/>
            <a:ext cx="4429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675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56B"/>
                </a:solidFill>
                <a:latin typeface="Microsoft YaHei"/>
                <a:ea typeface="Microsoft YaHei"/>
                <a:cs typeface="Microsoft YaHei"/>
              </a:rPr>
              <a:t>教学用虚构访谈摘录</a:t>
            </a:r>
          </a:p>
        </p:txBody>
      </p:sp>
      <p:sp>
        <p:nvSpPr>
          <p:cNvPr id="9" name="02">
            <a:extLst xmlns:a="http://schemas.openxmlformats.org/drawingml/2006/main">
              <a:ext uri="{FF2B5EF4-FFF2-40B4-BE49-F238E27FC236}">
                <a16:creationId xmlns:a16="http://schemas.microsoft.com/office/drawing/2014/main" id="{473B43AA-9174-4E79-8E31-1947C0B19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315075"/>
            <a:ext cx="5238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6756B"/>
                </a:solidFill>
                <a:latin typeface="Georgia"/>
                <a:ea typeface="Georgia"/>
                <a:cs typeface="Georgia"/>
              </a:defRPr>
            </a:pPr>
            <a:r>
              <a:rPr sz="1500" b="0">
                <a:solidFill>
                  <a:srgbClr val="66756B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47608199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1bdddfa5d4497e"/>
          <a:srcRect xmlns:a="http://schemas.openxmlformats.org/drawingml/2006/main" l="23889" t="0" r="2388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53721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14:00–16:00">
            <a:extLst xmlns:a="http://schemas.openxmlformats.org/drawingml/2006/main">
              <a:ext uri="{FF2B5EF4-FFF2-40B4-BE49-F238E27FC236}">
                <a16:creationId xmlns:a16="http://schemas.microsoft.com/office/drawing/2014/main" id="{CEF3649C-3BA7-4CE5-8856-9E248237C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504825"/>
            <a:ext cx="43910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F5F2E9"/>
                </a:solidFill>
                <a:latin typeface="Georgia"/>
                <a:ea typeface="Georgia"/>
                <a:cs typeface="Georgia"/>
              </a:defRPr>
            </a:pPr>
            <a:r>
              <a:rPr sz="2325" b="0">
                <a:solidFill>
                  <a:srgbClr val="F5F2E9"/>
                </a:solidFill>
                <a:latin typeface="Georgia"/>
                <a:ea typeface="Georgia"/>
                <a:cs typeface="Georgia"/>
              </a:rPr>
              <a:t>14:00–16:00</a:t>
            </a:r>
          </a:p>
        </p:txBody>
      </p:sp>
      <p:sp>
        <p:nvSpPr>
          <p:cNvPr id="3" name="两小时，&#10;三个停留点">
            <a:extLst xmlns:a="http://schemas.openxmlformats.org/drawingml/2006/main">
              <a:ext uri="{FF2B5EF4-FFF2-40B4-BE49-F238E27FC236}">
                <a16:creationId xmlns:a16="http://schemas.microsoft.com/office/drawing/2014/main" id="{402806A3-2774-49F3-92DD-866827486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" y="1343025"/>
            <a:ext cx="4448175" cy="1866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175" b="0">
                <a:solidFill>
                  <a:srgbClr val="F5F2E9"/>
                </a:solidFill>
                <a:latin typeface="SimSun"/>
                <a:ea typeface="SimSun"/>
                <a:cs typeface="SimSun"/>
              </a:defRPr>
            </a:pPr>
            <a:r>
              <a:rPr sz="5175" b="0">
                <a:solidFill>
                  <a:srgbClr val="F5F2E9"/>
                </a:solidFill>
                <a:latin typeface="SimSun"/>
                <a:ea typeface="SimSun"/>
                <a:cs typeface="SimSun"/>
              </a:rPr>
              <a:t>两小时，</a:t>
            </a:r>
          </a:p>
          <a:p xmlns:a="http://schemas.openxmlformats.org/drawingml/2006/main">
            <a:pPr>
              <a:defRPr sz="5175" b="0">
                <a:solidFill>
                  <a:srgbClr val="F5F2E9"/>
                </a:solidFill>
                <a:latin typeface="SimSun"/>
                <a:ea typeface="SimSun"/>
                <a:cs typeface="SimSun"/>
              </a:defRPr>
            </a:pPr>
            <a:r>
              <a:rPr sz="5175" b="0">
                <a:solidFill>
                  <a:srgbClr val="F5F2E9"/>
                </a:solidFill>
                <a:latin typeface="SimSun"/>
                <a:ea typeface="SimSun"/>
                <a:cs typeface="SimSun"/>
              </a:rPr>
              <a:t>三个停留点</a:t>
            </a:r>
          </a:p>
        </p:txBody>
      </p:sp>
      <p:sp>
        <p:nvSpPr>
          <p:cNvPr id="4" name="14:00 集合签到与路线说明&#10;16:00 终点结束与反馈">
            <a:extLst xmlns:a="http://schemas.openxmlformats.org/drawingml/2006/main">
              <a:ext uri="{FF2B5EF4-FFF2-40B4-BE49-F238E27FC236}">
                <a16:creationId xmlns:a16="http://schemas.microsoft.com/office/drawing/2014/main" id="{53CF6AE5-0EFD-484E-8660-135487899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238750"/>
            <a:ext cx="441007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F5F2E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F5F2E9"/>
                </a:solidFill>
                <a:latin typeface="Microsoft YaHei"/>
                <a:ea typeface="Microsoft YaHei"/>
                <a:cs typeface="Microsoft YaHei"/>
              </a:rPr>
              <a:t>14:00 集合签到与路线说明</a:t>
            </a:r>
          </a:p>
          <a:p xmlns:a="http://schemas.openxmlformats.org/drawingml/2006/main">
            <a:pPr>
              <a:defRPr sz="1800" b="0">
                <a:solidFill>
                  <a:srgbClr val="F5F2E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F5F2E9"/>
                </a:solidFill>
                <a:latin typeface="Microsoft YaHei"/>
                <a:ea typeface="Microsoft YaHei"/>
                <a:cs typeface="Microsoft YaHei"/>
              </a:rPr>
              <a:t>16:00 终点结束与反馈</a:t>
            </a:r>
          </a:p>
        </p:txBody>
      </p:sp>
      <p:sp>
        <p:nvSpPr>
          <p:cNvPr id="5" name="场景为 AI 概念图">
            <a:extLst xmlns:a="http://schemas.openxmlformats.org/drawingml/2006/main">
              <a:ext uri="{FF2B5EF4-FFF2-40B4-BE49-F238E27FC236}">
                <a16:creationId xmlns:a16="http://schemas.microsoft.com/office/drawing/2014/main" id="{88116D86-83E9-461A-9A47-762C2AE2D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34125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C9D4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C9D4C7"/>
                </a:solidFill>
                <a:latin typeface="Microsoft YaHei"/>
                <a:ea typeface="Microsoft YaHei"/>
                <a:cs typeface="Microsoft YaHei"/>
              </a:rPr>
              <a:t>场景为 AI 概念图</a:t>
            </a:r>
          </a:p>
        </p:txBody>
      </p:sp>
      <p:sp>
        <p:nvSpPr>
          <p:cNvPr id="6" name="14:10">
            <a:extLst xmlns:a="http://schemas.openxmlformats.org/drawingml/2006/main">
              <a:ext uri="{FF2B5EF4-FFF2-40B4-BE49-F238E27FC236}">
                <a16:creationId xmlns:a16="http://schemas.microsoft.com/office/drawing/2014/main" id="{84F31B6C-BAED-483C-87BB-5F5ED345D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38825" y="561975"/>
            <a:ext cx="33242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66756B"/>
                </a:solidFill>
                <a:latin typeface="Georgia"/>
                <a:ea typeface="Georgia"/>
                <a:cs typeface="Georgia"/>
              </a:defRPr>
            </a:pPr>
            <a:r>
              <a:rPr sz="2175" b="0">
                <a:solidFill>
                  <a:srgbClr val="66756B"/>
                </a:solidFill>
                <a:latin typeface="Georgia"/>
                <a:ea typeface="Georgia"/>
                <a:cs typeface="Georgia"/>
              </a:rPr>
              <a:t>14:10</a:t>
            </a:r>
          </a:p>
        </p:txBody>
      </p:sp>
      <p:sp>
        <p:nvSpPr>
          <p:cNvPr id="7" name="旧街区">
            <a:extLst xmlns:a="http://schemas.openxmlformats.org/drawingml/2006/main">
              <a:ext uri="{FF2B5EF4-FFF2-40B4-BE49-F238E27FC236}">
                <a16:creationId xmlns:a16="http://schemas.microsoft.com/office/drawing/2014/main" id="{835C05CF-3B8B-4B5A-8C58-792FCE931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00725" y="1047750"/>
            <a:ext cx="35909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525" b="0">
                <a:solidFill>
                  <a:srgbClr val="203E37"/>
                </a:solidFill>
                <a:latin typeface="SimSun"/>
                <a:ea typeface="SimSun"/>
                <a:cs typeface="SimSun"/>
              </a:defRPr>
            </a:pPr>
            <a:r>
              <a:rPr sz="3525" b="0">
                <a:solidFill>
                  <a:srgbClr val="203E37"/>
                </a:solidFill>
                <a:latin typeface="SimSun"/>
                <a:ea typeface="SimSun"/>
                <a:cs typeface="SimSun"/>
              </a:rPr>
              <a:t>旧街区</a:t>
            </a:r>
          </a:p>
        </p:txBody>
      </p:sp>
      <p:sp>
        <p:nvSpPr>
          <p:cNvPr id="8" name="观察建筑与街道细节">
            <a:extLst xmlns:a="http://schemas.openxmlformats.org/drawingml/2006/main">
              <a:ext uri="{FF2B5EF4-FFF2-40B4-BE49-F238E27FC236}">
                <a16:creationId xmlns:a16="http://schemas.microsoft.com/office/drawing/2014/main" id="{4AB2CE05-F11D-41D1-AA2E-71B3AAEA0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1762125"/>
            <a:ext cx="36004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E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203E37"/>
                </a:solidFill>
                <a:latin typeface="Microsoft YaHei"/>
                <a:ea typeface="Microsoft YaHei"/>
                <a:cs typeface="Microsoft YaHei"/>
              </a:rPr>
              <a:t>观察建筑与街道细节</a:t>
            </a:r>
          </a:p>
        </p:txBody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e830eb3b3045e5"/>
          <a:srcRect xmlns:a="http://schemas.openxmlformats.org/drawingml/2006/main" l="0" t="922" r="0" b="92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525000" y="676275"/>
            <a:ext cx="2066925" cy="135255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FCF577-925D-4EE5-AE7B-9CCD87929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38825" y="2238375"/>
            <a:ext cx="57626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7CABB"/>
            </a:solidFill>
          </a:ln>
        </p:spPr>
      </p:sp>
      <p:sp>
        <p:nvSpPr>
          <p:cNvPr id="11" name="14:45">
            <a:extLst xmlns:a="http://schemas.openxmlformats.org/drawingml/2006/main">
              <a:ext uri="{FF2B5EF4-FFF2-40B4-BE49-F238E27FC236}">
                <a16:creationId xmlns:a16="http://schemas.microsoft.com/office/drawing/2014/main" id="{B0BCB88C-6B38-4958-A687-A64ECA9C4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38825" y="2390775"/>
            <a:ext cx="33242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66756B"/>
                </a:solidFill>
                <a:latin typeface="Georgia"/>
                <a:ea typeface="Georgia"/>
                <a:cs typeface="Georgia"/>
              </a:defRPr>
            </a:pPr>
            <a:r>
              <a:rPr sz="2175" b="0">
                <a:solidFill>
                  <a:srgbClr val="66756B"/>
                </a:solidFill>
                <a:latin typeface="Georgia"/>
                <a:ea typeface="Georgia"/>
                <a:cs typeface="Georgia"/>
              </a:rPr>
              <a:t>14:45</a:t>
            </a:r>
          </a:p>
        </p:txBody>
      </p:sp>
      <p:sp>
        <p:nvSpPr>
          <p:cNvPr id="12" name="独立书店">
            <a:extLst xmlns:a="http://schemas.openxmlformats.org/drawingml/2006/main">
              <a:ext uri="{FF2B5EF4-FFF2-40B4-BE49-F238E27FC236}">
                <a16:creationId xmlns:a16="http://schemas.microsoft.com/office/drawing/2014/main" id="{82DDD955-C399-422F-87EA-D33401754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00725" y="2876550"/>
            <a:ext cx="35909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525" b="0">
                <a:solidFill>
                  <a:srgbClr val="203E37"/>
                </a:solidFill>
                <a:latin typeface="SimSun"/>
                <a:ea typeface="SimSun"/>
                <a:cs typeface="SimSun"/>
              </a:defRPr>
            </a:pPr>
            <a:r>
              <a:rPr sz="3525" b="0">
                <a:solidFill>
                  <a:srgbClr val="203E37"/>
                </a:solidFill>
                <a:latin typeface="SimSun"/>
                <a:ea typeface="SimSun"/>
                <a:cs typeface="SimSun"/>
              </a:rPr>
              <a:t>独立书店</a:t>
            </a:r>
          </a:p>
        </p:txBody>
      </p:sp>
      <p:sp>
        <p:nvSpPr>
          <p:cNvPr id="13" name="阅读交流与体验">
            <a:extLst xmlns:a="http://schemas.openxmlformats.org/drawingml/2006/main">
              <a:ext uri="{FF2B5EF4-FFF2-40B4-BE49-F238E27FC236}">
                <a16:creationId xmlns:a16="http://schemas.microsoft.com/office/drawing/2014/main" id="{8D3D36C4-1E1B-4B74-BCBF-C266A2539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590925"/>
            <a:ext cx="36004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E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203E37"/>
                </a:solidFill>
                <a:latin typeface="Microsoft YaHei"/>
                <a:ea typeface="Microsoft YaHei"/>
                <a:cs typeface="Microsoft YaHei"/>
              </a:rPr>
              <a:t>阅读交流与体验</a:t>
            </a:r>
          </a:p>
        </p:txBody>
      </p:sp>
      <p:pic>
        <p:nvPicPr>
          <p:cNvPr id="3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c3f7953dbd4bf4"/>
          <a:srcRect xmlns:a="http://schemas.openxmlformats.org/drawingml/2006/main" l="0" t="922" r="0" b="92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525000" y="2505075"/>
            <a:ext cx="2066925" cy="135255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417195-630E-4953-BE5A-86E86AB88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38825" y="4067175"/>
            <a:ext cx="57626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7CABB"/>
            </a:solidFill>
          </a:ln>
        </p:spPr>
      </p:sp>
      <p:sp>
        <p:nvSpPr>
          <p:cNvPr id="16" name="15:20">
            <a:extLst xmlns:a="http://schemas.openxmlformats.org/drawingml/2006/main">
              <a:ext uri="{FF2B5EF4-FFF2-40B4-BE49-F238E27FC236}">
                <a16:creationId xmlns:a16="http://schemas.microsoft.com/office/drawing/2014/main" id="{91A93380-3A30-4EB9-B680-F468B04BB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38825" y="4219575"/>
            <a:ext cx="33242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66756B"/>
                </a:solidFill>
                <a:latin typeface="Georgia"/>
                <a:ea typeface="Georgia"/>
                <a:cs typeface="Georgia"/>
              </a:defRPr>
            </a:pPr>
            <a:r>
              <a:rPr sz="2175" b="0">
                <a:solidFill>
                  <a:srgbClr val="66756B"/>
                </a:solidFill>
                <a:latin typeface="Georgia"/>
                <a:ea typeface="Georgia"/>
                <a:cs typeface="Georgia"/>
              </a:rPr>
              <a:t>15:20</a:t>
            </a:r>
          </a:p>
        </p:txBody>
      </p:sp>
      <p:sp>
        <p:nvSpPr>
          <p:cNvPr id="17" name="河岸">
            <a:extLst xmlns:a="http://schemas.openxmlformats.org/drawingml/2006/main">
              <a:ext uri="{FF2B5EF4-FFF2-40B4-BE49-F238E27FC236}">
                <a16:creationId xmlns:a16="http://schemas.microsoft.com/office/drawing/2014/main" id="{E2F33970-A32C-425E-A904-F4BB32A72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00725" y="4705350"/>
            <a:ext cx="35909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525" b="0">
                <a:solidFill>
                  <a:srgbClr val="203E37"/>
                </a:solidFill>
                <a:latin typeface="SimSun"/>
                <a:ea typeface="SimSun"/>
                <a:cs typeface="SimSun"/>
              </a:defRPr>
            </a:pPr>
            <a:r>
              <a:rPr sz="3525" b="0">
                <a:solidFill>
                  <a:srgbClr val="203E37"/>
                </a:solidFill>
                <a:latin typeface="SimSun"/>
                <a:ea typeface="SimSun"/>
                <a:cs typeface="SimSun"/>
              </a:rPr>
              <a:t>河岸</a:t>
            </a:r>
          </a:p>
        </p:txBody>
      </p:sp>
      <p:sp>
        <p:nvSpPr>
          <p:cNvPr id="18" name="慢行与自由交流">
            <a:extLst xmlns:a="http://schemas.openxmlformats.org/drawingml/2006/main">
              <a:ext uri="{FF2B5EF4-FFF2-40B4-BE49-F238E27FC236}">
                <a16:creationId xmlns:a16="http://schemas.microsoft.com/office/drawing/2014/main" id="{E499F5CF-3603-461D-A378-9207CDF5F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5419725"/>
            <a:ext cx="36004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E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203E37"/>
                </a:solidFill>
                <a:latin typeface="Microsoft YaHei"/>
                <a:ea typeface="Microsoft YaHei"/>
                <a:cs typeface="Microsoft YaHei"/>
              </a:rPr>
              <a:t>慢行与自由交流</a:t>
            </a:r>
          </a:p>
        </p:txBody>
      </p:sp>
      <p:pic>
        <p:nvPicPr>
          <p:cNvPr id="4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cb030f8b8048e7"/>
          <a:srcRect xmlns:a="http://schemas.openxmlformats.org/drawingml/2006/main" l="0" t="922" r="0" b="92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525000" y="4333875"/>
            <a:ext cx="2066925" cy="1352550"/>
          </a:xfrm>
          <a:prstGeom xmlns:a="http://schemas.openxmlformats.org/drawingml/2006/main" prst="rect">
            <a:avLst/>
          </a:prstGeom>
        </p:spPr>
      </p:pic>
      <p:sp>
        <p:nvSpPr>
          <p:cNvPr id="20" name="地点、通行条件与书店档期均待确认。">
            <a:extLst xmlns:a="http://schemas.openxmlformats.org/drawingml/2006/main">
              <a:ext uri="{FF2B5EF4-FFF2-40B4-BE49-F238E27FC236}">
                <a16:creationId xmlns:a16="http://schemas.microsoft.com/office/drawing/2014/main" id="{1FB9EC89-DAC4-469D-AC73-69F36E182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6238875"/>
            <a:ext cx="52101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675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6756B"/>
                </a:solidFill>
                <a:latin typeface="Microsoft YaHei"/>
                <a:ea typeface="Microsoft YaHei"/>
                <a:cs typeface="Microsoft YaHei"/>
              </a:rPr>
              <a:t>地点、通行条件与书店档期均待确认。</a:t>
            </a:r>
          </a:p>
        </p:txBody>
      </p:sp>
      <p:sp>
        <p:nvSpPr>
          <p:cNvPr id="21" name="03">
            <a:extLst xmlns:a="http://schemas.openxmlformats.org/drawingml/2006/main">
              <a:ext uri="{FF2B5EF4-FFF2-40B4-BE49-F238E27FC236}">
                <a16:creationId xmlns:a16="http://schemas.microsoft.com/office/drawing/2014/main" id="{E44F0A8A-F436-464D-8F1A-CA93F6183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15075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6756B"/>
                </a:solidFill>
                <a:latin typeface="Georgia"/>
                <a:ea typeface="Georgia"/>
                <a:cs typeface="Georgia"/>
              </a:defRPr>
            </a:pPr>
            <a:r>
              <a:rPr sz="1500" b="0">
                <a:solidFill>
                  <a:srgbClr val="66756B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38192151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D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每一笔预算的去向">
            <a:extLst xmlns:a="http://schemas.openxmlformats.org/drawingml/2006/main">
              <a:ext uri="{FF2B5EF4-FFF2-40B4-BE49-F238E27FC236}">
                <a16:creationId xmlns:a16="http://schemas.microsoft.com/office/drawing/2014/main" id="{5BEFD63C-D834-4BD6-86EB-DFCF29A47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5775"/>
            <a:ext cx="106203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050" b="0">
                <a:solidFill>
                  <a:srgbClr val="203E37"/>
                </a:solidFill>
                <a:latin typeface="SimSun"/>
                <a:ea typeface="SimSun"/>
                <a:cs typeface="SimSun"/>
              </a:defRPr>
            </a:pPr>
            <a:r>
              <a:rPr sz="4050" b="0">
                <a:solidFill>
                  <a:srgbClr val="203E37"/>
                </a:solidFill>
                <a:latin typeface="SimSun"/>
                <a:ea typeface="SimSun"/>
                <a:cs typeface="SimSun"/>
              </a:rPr>
              <a:t>每一笔预算的去向</a:t>
            </a:r>
          </a:p>
        </p:txBody>
      </p:sp>
      <p:sp>
        <p:nvSpPr>
          <p:cNvPr id="2" name="2,880">
            <a:extLst xmlns:a="http://schemas.openxmlformats.org/drawingml/2006/main">
              <a:ext uri="{FF2B5EF4-FFF2-40B4-BE49-F238E27FC236}">
                <a16:creationId xmlns:a16="http://schemas.microsoft.com/office/drawing/2014/main" id="{DF014342-C6CF-4D82-A3E6-D537975B0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200150"/>
            <a:ext cx="7029450" cy="1819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450" b="0">
                <a:solidFill>
                  <a:srgbClr val="203E37"/>
                </a:solidFill>
                <a:latin typeface="Georgia"/>
                <a:ea typeface="Georgia"/>
                <a:cs typeface="Georgia"/>
              </a:defRPr>
            </a:pPr>
            <a:r>
              <a:rPr sz="12450" b="0">
                <a:solidFill>
                  <a:srgbClr val="203E37"/>
                </a:solidFill>
                <a:latin typeface="Georgia"/>
                <a:ea typeface="Georgia"/>
                <a:cs typeface="Georgia"/>
              </a:rPr>
              <a:t>2,880</a:t>
            </a:r>
          </a:p>
        </p:txBody>
      </p:sp>
      <p:sp>
        <p:nvSpPr>
          <p:cNvPr id="3" name="元 / 24 人">
            <a:extLst xmlns:a="http://schemas.openxmlformats.org/drawingml/2006/main">
              <a:ext uri="{FF2B5EF4-FFF2-40B4-BE49-F238E27FC236}">
                <a16:creationId xmlns:a16="http://schemas.microsoft.com/office/drawing/2014/main" id="{DB001794-8EE3-43B3-B97A-8367DF243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324100"/>
            <a:ext cx="45720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203E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203E37"/>
                </a:solidFill>
                <a:latin typeface="Microsoft YaHei"/>
                <a:ea typeface="Microsoft YaHei"/>
                <a:cs typeface="Microsoft YaHei"/>
              </a:rPr>
              <a:t>元 / 24 人</a:t>
            </a:r>
          </a:p>
        </p:txBody>
      </p:sp>
      <p:sp>
        <p:nvSpPr>
          <p:cNvPr id="4" name="审批上限 3,200 元&#10;预算余量 320 元">
            <a:extLst xmlns:a="http://schemas.openxmlformats.org/drawingml/2006/main">
              <a:ext uri="{FF2B5EF4-FFF2-40B4-BE49-F238E27FC236}">
                <a16:creationId xmlns:a16="http://schemas.microsoft.com/office/drawing/2014/main" id="{51A3E874-C194-453B-9ACA-394005461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1562100"/>
            <a:ext cx="27813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6675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66756B"/>
                </a:solidFill>
                <a:latin typeface="Microsoft YaHei"/>
                <a:ea typeface="Microsoft YaHei"/>
                <a:cs typeface="Microsoft YaHei"/>
              </a:rPr>
              <a:t>审批上限 3,200 元</a:t>
            </a:r>
          </a:p>
          <a:p xmlns:a="http://schemas.openxmlformats.org/drawingml/2006/main">
            <a:pPr>
              <a:defRPr sz="1950" b="0">
                <a:solidFill>
                  <a:srgbClr val="6675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66756B"/>
                </a:solidFill>
                <a:latin typeface="Microsoft YaHei"/>
                <a:ea typeface="Microsoft YaHei"/>
                <a:cs typeface="Microsoft YaHei"/>
              </a:rPr>
              <a:t>预算余量 320 元</a:t>
            </a:r>
          </a:p>
        </p:txBody>
      </p:sp>
      <p:graphicFrame>
        <p:nvGraphicFramePr>
          <p:cNvPr id="15" name="Chart"/>
          <p:cNvGraphicFramePr/>
          <p:nvPr/>
        </p:nvGraphicFramePr>
        <p:xfrm>
          <a:off xmlns:a="http://schemas.openxmlformats.org/drawingml/2006/main" x="552450" y="3286125"/>
          <a:ext xmlns:a="http://schemas.openxmlformats.org/drawingml/2006/main" cx="11125200" cy="20574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2b6dcaab7c9d4990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9AD505-FC54-4EE2-B297-D5228B843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81650"/>
            <a:ext cx="10934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2BAAA"/>
            </a:solidFill>
          </a:ln>
        </p:spPr>
      </p:sp>
      <p:sp>
        <p:nvSpPr>
          <p:cNvPr id="7" name="固定费用 1,680 元">
            <a:extLst xmlns:a="http://schemas.openxmlformats.org/drawingml/2006/main">
              <a:ext uri="{FF2B5EF4-FFF2-40B4-BE49-F238E27FC236}">
                <a16:creationId xmlns:a16="http://schemas.microsoft.com/office/drawing/2014/main" id="{8C76D47E-B60E-4F59-ACE1-224BB8AE7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15000"/>
            <a:ext cx="51625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E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203E37"/>
                </a:solidFill>
                <a:latin typeface="Microsoft YaHei"/>
                <a:ea typeface="Microsoft YaHei"/>
                <a:cs typeface="Microsoft YaHei"/>
              </a:rPr>
              <a:t>固定费用 1,680 元</a:t>
            </a:r>
          </a:p>
        </p:txBody>
      </p:sp>
      <p:sp>
        <p:nvSpPr>
          <p:cNvPr id="8" name="人数相关费用 50 元 / 人">
            <a:extLst xmlns:a="http://schemas.openxmlformats.org/drawingml/2006/main">
              <a:ext uri="{FF2B5EF4-FFF2-40B4-BE49-F238E27FC236}">
                <a16:creationId xmlns:a16="http://schemas.microsoft.com/office/drawing/2014/main" id="{4A132C67-0085-4654-B9D0-B85D16ECA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5715000"/>
            <a:ext cx="52292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E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203E37"/>
                </a:solidFill>
                <a:latin typeface="Microsoft YaHei"/>
                <a:ea typeface="Microsoft YaHei"/>
                <a:cs typeface="Microsoft YaHei"/>
              </a:rPr>
              <a:t>人数相关费用 50 元 / 人</a:t>
            </a:r>
          </a:p>
        </p:txBody>
      </p:sp>
      <p:sp>
        <p:nvSpPr>
          <p:cNvPr id="9" name="480 元应急预留已全额计入。费用为教学假设，正式执行前需询价。">
            <a:extLst xmlns:a="http://schemas.openxmlformats.org/drawingml/2006/main">
              <a:ext uri="{FF2B5EF4-FFF2-40B4-BE49-F238E27FC236}">
                <a16:creationId xmlns:a16="http://schemas.microsoft.com/office/drawing/2014/main" id="{C99BB985-DA62-4CF1-9BBC-6E7A37E2D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28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675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56B"/>
                </a:solidFill>
                <a:latin typeface="Microsoft YaHei"/>
                <a:ea typeface="Microsoft YaHei"/>
                <a:cs typeface="Microsoft YaHei"/>
              </a:rPr>
              <a:t>480 元应急预留已全额计入。费用为教学假设，正式执行前需询价。</a:t>
            </a:r>
          </a:p>
        </p:txBody>
      </p:sp>
      <p:sp>
        <p:nvSpPr>
          <p:cNvPr id="10" name="04">
            <a:extLst xmlns:a="http://schemas.openxmlformats.org/drawingml/2006/main">
              <a:ext uri="{FF2B5EF4-FFF2-40B4-BE49-F238E27FC236}">
                <a16:creationId xmlns:a16="http://schemas.microsoft.com/office/drawing/2014/main" id="{647D5066-C111-4F28-AF88-0BF2ED1CE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315075"/>
            <a:ext cx="5238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6756B"/>
                </a:solidFill>
                <a:latin typeface="Georgia"/>
                <a:ea typeface="Georgia"/>
                <a:cs typeface="Georgia"/>
              </a:defRPr>
            </a:pPr>
            <a:r>
              <a:rPr sz="1500" b="0">
                <a:solidFill>
                  <a:srgbClr val="66756B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71308512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93A3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成团的临界线">
            <a:extLst xmlns:a="http://schemas.openxmlformats.org/drawingml/2006/main">
              <a:ext uri="{FF2B5EF4-FFF2-40B4-BE49-F238E27FC236}">
                <a16:creationId xmlns:a16="http://schemas.microsoft.com/office/drawing/2014/main" id="{A4024D64-166D-4F55-82CC-428710189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563225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100" b="0">
                <a:solidFill>
                  <a:srgbClr val="F5F2E9"/>
                </a:solidFill>
                <a:latin typeface="SimSun"/>
                <a:ea typeface="SimSun"/>
                <a:cs typeface="SimSun"/>
              </a:defRPr>
            </a:pPr>
            <a:r>
              <a:rPr sz="5100" b="0">
                <a:solidFill>
                  <a:srgbClr val="F5F2E9"/>
                </a:solidFill>
                <a:latin typeface="SimSun"/>
                <a:ea typeface="SimSun"/>
                <a:cs typeface="SimSun"/>
              </a:rPr>
              <a:t>成团的临界线</a:t>
            </a:r>
          </a:p>
        </p:txBody>
      </p:sp>
      <p:sp>
        <p:nvSpPr>
          <p:cNvPr id="2" name="18 人起，建议成团。低于 18 人延期并退款。">
            <a:extLst xmlns:a="http://schemas.openxmlformats.org/drawingml/2006/main">
              <a:ext uri="{FF2B5EF4-FFF2-40B4-BE49-F238E27FC236}">
                <a16:creationId xmlns:a16="http://schemas.microsoft.com/office/drawing/2014/main" id="{881393DF-92BB-4AE2-BC9B-A2BC602B2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1562100"/>
            <a:ext cx="10801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C9D4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C9D4C7"/>
                </a:solidFill>
                <a:latin typeface="Microsoft YaHei"/>
                <a:ea typeface="Microsoft YaHei"/>
                <a:cs typeface="Microsoft YaHei"/>
              </a:rPr>
              <a:t>18 人起，建议成团。低于 18 人延期并退款。</a:t>
            </a:r>
          </a:p>
        </p:txBody>
      </p:sp>
      <p:sp>
        <p:nvSpPr>
          <p:cNvPr id="3" name="票价 149 元 / 人">
            <a:extLst xmlns:a="http://schemas.openxmlformats.org/drawingml/2006/main">
              <a:ext uri="{FF2B5EF4-FFF2-40B4-BE49-F238E27FC236}">
                <a16:creationId xmlns:a16="http://schemas.microsoft.com/office/drawing/2014/main" id="{7060CB08-BF08-435E-97BF-4C10CF229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676275"/>
            <a:ext cx="257175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C9D4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C9D4C7"/>
                </a:solidFill>
                <a:latin typeface="Microsoft YaHei"/>
                <a:ea typeface="Microsoft YaHei"/>
                <a:cs typeface="Microsoft YaHei"/>
              </a:rPr>
              <a:t>票价 149 元 / 人</a:t>
            </a:r>
          </a:p>
        </p:txBody>
      </p:sp>
      <p:sp>
        <p:nvSpPr>
          <p:cNvPr id="4" name="余额 / 元">
            <a:extLst xmlns:a="http://schemas.openxmlformats.org/drawingml/2006/main">
              <a:ext uri="{FF2B5EF4-FFF2-40B4-BE49-F238E27FC236}">
                <a16:creationId xmlns:a16="http://schemas.microsoft.com/office/drawing/2014/main" id="{574F9224-8292-4532-9582-F080517B4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14575"/>
            <a:ext cx="27717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9D4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C9D4C7"/>
                </a:solidFill>
                <a:latin typeface="Microsoft YaHei"/>
                <a:ea typeface="Microsoft YaHei"/>
                <a:cs typeface="Microsoft YaHei"/>
              </a:rPr>
              <a:t>余额 / 元</a:t>
            </a:r>
          </a:p>
        </p:txBody>
      </p:sp>
      <p:graphicFrame>
        <p:nvGraphicFramePr>
          <p:cNvPr id="13" name="Chart"/>
          <p:cNvGraphicFramePr/>
          <p:nvPr/>
        </p:nvGraphicFramePr>
        <p:xfrm>
          <a:off xmlns:a="http://schemas.openxmlformats.org/drawingml/2006/main" x="1962150" y="2257425"/>
          <a:ext xmlns:a="http://schemas.openxmlformats.org/drawingml/2006/main" cx="9601200" cy="31623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ddb54b5fdf1848a2"/>
          </a:graphicData>
        </a:graphic>
      </p:graphicFrame>
      <p:graphicFrame>
        <p:nvGraphicFramePr>
          <p:cNvPr id="14" name=""/>
          <p:cNvGraphicFramePr/>
          <p:nvPr/>
        </p:nvGraphicFramePr>
        <p:xfrm>
          <a:off xmlns:a="http://schemas.openxmlformats.org/drawingml/2006/main" x="628650" y="5448300"/>
          <a:ext xmlns:a="http://schemas.openxmlformats.org/drawingml/2006/main" cx="10944225" cy="6953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600200"/>
                <a:gridCol w="3114675"/>
                <a:gridCol w="3114675"/>
                <a:gridCol w="3114675"/>
              </a:tblGrid>
              <a:tr h="347663">
                <a:tc>
                  <a:txBody>
                    <a:bodyPr/>
                    <a:lstStyle/>
                    <a:p>
                      <a:pPr algn="l"/>
                      <a:r>
                        <a:rPr sz="1800">
                          <a:solidFill>
                            <a:srgbClr val="C9D4C7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收入（元）</a:t>
                      </a:r>
                    </a:p>
                  </a:txBody>
                  <a:tcPr marL="0" marR="0" marT="19050" marB="19050">
                    <a:lnL w="9525">
                      <a:solidFill>
                        <a:srgbClr val="193A32"/>
                      </a:solidFill>
                    </a:lnL>
                    <a:lnR w="9525">
                      <a:solidFill>
                        <a:srgbClr val="193A32"/>
                      </a:solidFill>
                    </a:lnR>
                    <a:lnT w="9525">
                      <a:solidFill>
                        <a:srgbClr val="193A32"/>
                      </a:solidFill>
                    </a:lnT>
                    <a:lnB w="9525">
                      <a:solidFill>
                        <a:srgbClr val="193A32"/>
                      </a:solidFill>
                    </a:lnB>
                    <a:solidFill>
                      <a:srgbClr val="193A3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C9D4C7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2,384</a:t>
                      </a:r>
                    </a:p>
                  </a:txBody>
                  <a:tcPr marL="0" marR="0" marT="19050" marB="19050">
                    <a:lnL w="9525">
                      <a:solidFill>
                        <a:srgbClr val="193A32"/>
                      </a:solidFill>
                    </a:lnL>
                    <a:lnR w="9525">
                      <a:solidFill>
                        <a:srgbClr val="193A32"/>
                      </a:solidFill>
                    </a:lnR>
                    <a:lnT w="9525">
                      <a:solidFill>
                        <a:srgbClr val="193A32"/>
                      </a:solidFill>
                    </a:lnT>
                    <a:lnB w="9525">
                      <a:solidFill>
                        <a:srgbClr val="193A32"/>
                      </a:solidFill>
                    </a:lnB>
                    <a:solidFill>
                      <a:srgbClr val="193A3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C9D4C7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2,682</a:t>
                      </a:r>
                    </a:p>
                  </a:txBody>
                  <a:tcPr marL="0" marR="0" marT="19050" marB="19050">
                    <a:lnL w="9525">
                      <a:solidFill>
                        <a:srgbClr val="193A32"/>
                      </a:solidFill>
                    </a:lnL>
                    <a:lnR w="9525">
                      <a:solidFill>
                        <a:srgbClr val="193A32"/>
                      </a:solidFill>
                    </a:lnR>
                    <a:lnT w="9525">
                      <a:solidFill>
                        <a:srgbClr val="193A32"/>
                      </a:solidFill>
                    </a:lnT>
                    <a:lnB w="9525">
                      <a:solidFill>
                        <a:srgbClr val="193A32"/>
                      </a:solidFill>
                    </a:lnB>
                    <a:solidFill>
                      <a:srgbClr val="193A3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C9D4C7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3,576</a:t>
                      </a:r>
                    </a:p>
                  </a:txBody>
                  <a:tcPr marL="0" marR="0" marT="19050" marB="19050">
                    <a:lnL w="9525">
                      <a:solidFill>
                        <a:srgbClr val="193A32"/>
                      </a:solidFill>
                    </a:lnL>
                    <a:lnR w="9525">
                      <a:solidFill>
                        <a:srgbClr val="193A32"/>
                      </a:solidFill>
                    </a:lnR>
                    <a:lnT w="9525">
                      <a:solidFill>
                        <a:srgbClr val="193A32"/>
                      </a:solidFill>
                    </a:lnT>
                    <a:lnB w="9525">
                      <a:solidFill>
                        <a:srgbClr val="193A32"/>
                      </a:solidFill>
                    </a:lnB>
                    <a:solidFill>
                      <a:srgbClr val="193A32"/>
                    </a:solidFill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algn="l"/>
                      <a:r>
                        <a:rPr sz="1800">
                          <a:solidFill>
                            <a:srgbClr val="C9D4C7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支出（元）</a:t>
                      </a:r>
                    </a:p>
                  </a:txBody>
                  <a:tcPr marL="0" marR="0" marT="19050" marB="19050">
                    <a:lnL w="9525">
                      <a:solidFill>
                        <a:srgbClr val="193A32"/>
                      </a:solidFill>
                    </a:lnL>
                    <a:lnR w="9525">
                      <a:solidFill>
                        <a:srgbClr val="193A32"/>
                      </a:solidFill>
                    </a:lnR>
                    <a:lnT w="9525">
                      <a:solidFill>
                        <a:srgbClr val="193A32"/>
                      </a:solidFill>
                    </a:lnT>
                    <a:lnB w="9525">
                      <a:solidFill>
                        <a:srgbClr val="193A32"/>
                      </a:solidFill>
                    </a:lnB>
                    <a:solidFill>
                      <a:srgbClr val="193A3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C9D4C7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2,480</a:t>
                      </a:r>
                    </a:p>
                  </a:txBody>
                  <a:tcPr marL="0" marR="0" marT="19050" marB="19050">
                    <a:lnL w="9525">
                      <a:solidFill>
                        <a:srgbClr val="193A32"/>
                      </a:solidFill>
                    </a:lnL>
                    <a:lnR w="9525">
                      <a:solidFill>
                        <a:srgbClr val="193A32"/>
                      </a:solidFill>
                    </a:lnR>
                    <a:lnT w="9525">
                      <a:solidFill>
                        <a:srgbClr val="193A32"/>
                      </a:solidFill>
                    </a:lnT>
                    <a:lnB w="9525">
                      <a:solidFill>
                        <a:srgbClr val="193A32"/>
                      </a:solidFill>
                    </a:lnB>
                    <a:solidFill>
                      <a:srgbClr val="193A3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C9D4C7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2,580</a:t>
                      </a:r>
                    </a:p>
                  </a:txBody>
                  <a:tcPr marL="0" marR="0" marT="19050" marB="19050">
                    <a:lnL w="9525">
                      <a:solidFill>
                        <a:srgbClr val="193A32"/>
                      </a:solidFill>
                    </a:lnL>
                    <a:lnR w="9525">
                      <a:solidFill>
                        <a:srgbClr val="193A32"/>
                      </a:solidFill>
                    </a:lnR>
                    <a:lnT w="9525">
                      <a:solidFill>
                        <a:srgbClr val="193A32"/>
                      </a:solidFill>
                    </a:lnT>
                    <a:lnB w="9525">
                      <a:solidFill>
                        <a:srgbClr val="193A32"/>
                      </a:solidFill>
                    </a:lnB>
                    <a:solidFill>
                      <a:srgbClr val="193A3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C9D4C7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2,880</a:t>
                      </a:r>
                    </a:p>
                  </a:txBody>
                  <a:tcPr marL="0" marR="0" marT="19050" marB="19050">
                    <a:lnL w="9525">
                      <a:solidFill>
                        <a:srgbClr val="193A32"/>
                      </a:solidFill>
                    </a:lnL>
                    <a:lnR w="9525">
                      <a:solidFill>
                        <a:srgbClr val="193A32"/>
                      </a:solidFill>
                    </a:lnR>
                    <a:lnT w="9525">
                      <a:solidFill>
                        <a:srgbClr val="193A32"/>
                      </a:solidFill>
                    </a:lnT>
                    <a:lnB w="9525">
                      <a:solidFill>
                        <a:srgbClr val="193A32"/>
                      </a:solidFill>
                    </a:lnB>
                    <a:solidFill>
                      <a:srgbClr val="193A32"/>
                    </a:solidFill>
                  </a:tcPr>
                </a:tc>
              </a:tr>
            </a:tbl>
          </a:graphicData>
        </a:graphic>
      </p:graphicFrame>
      <p:sp>
        <p:nvSpPr>
          <p:cNvPr id="7" name="成本 = 1,680 元固定费用 + 50 元 × 人数。18 人是运">
            <a:extLst xmlns:a="http://schemas.openxmlformats.org/drawingml/2006/main">
              <a:ext uri="{FF2B5EF4-FFF2-40B4-BE49-F238E27FC236}">
                <a16:creationId xmlns:a16="http://schemas.microsoft.com/office/drawing/2014/main" id="{8E747C12-1CE9-4174-A3DB-8B8BC5F67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28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C9D4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C9D4C7"/>
                </a:solidFill>
                <a:latin typeface="Microsoft YaHei"/>
                <a:ea typeface="Microsoft YaHei"/>
                <a:cs typeface="Microsoft YaHei"/>
              </a:rPr>
              <a:t>成本 = 1,680 元固定费用 + 50 元 × 人数。18 人是运营建议，17 人数学上余额仅 3 元。</a:t>
            </a:r>
          </a:p>
        </p:txBody>
      </p:sp>
      <p:sp>
        <p:nvSpPr>
          <p:cNvPr id="8" name="05">
            <a:extLst xmlns:a="http://schemas.openxmlformats.org/drawingml/2006/main">
              <a:ext uri="{FF2B5EF4-FFF2-40B4-BE49-F238E27FC236}">
                <a16:creationId xmlns:a16="http://schemas.microsoft.com/office/drawing/2014/main" id="{C763361E-2D2C-4D7A-92D1-3D9D66E1F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315075"/>
            <a:ext cx="5238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C9D4C7"/>
                </a:solidFill>
                <a:latin typeface="Georgia"/>
                <a:ea typeface="Georgia"/>
                <a:cs typeface="Georgia"/>
              </a:defRPr>
            </a:pPr>
            <a:r>
              <a:rPr sz="1500" b="0">
                <a:solidFill>
                  <a:srgbClr val="C9D4C7"/>
                </a:solidFill>
                <a:latin typeface="Georgia"/>
                <a:ea typeface="Georgia"/>
                <a:cs typeface="Georgia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75728721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d73d3f8a0a4b16"/>
          <a:srcRect xmlns:a="http://schemas.openxmlformats.org/drawingml/2006/main" l="0" t="7813" r="0" b="781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A3F5D4-165C-4620-AFCA-398E97FF9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0"/>
            <a:ext cx="49720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5D8"/>
          </a:solidFill>
          <a:ln xmlns:a="http://schemas.openxmlformats.org/drawingml/2006/main" w="0">
            <a:noFill/>
          </a:ln>
        </p:spPr>
      </p:sp>
      <p:sp>
        <p:nvSpPr>
          <p:cNvPr id="3" name="雨天预案&#10;仍待确认">
            <a:extLst xmlns:a="http://schemas.openxmlformats.org/drawingml/2006/main">
              <a:ext uri="{FF2B5EF4-FFF2-40B4-BE49-F238E27FC236}">
                <a16:creationId xmlns:a16="http://schemas.microsoft.com/office/drawing/2014/main" id="{7492DC79-DC4B-4B0A-AB3B-9B92AEB63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"/>
            <a:ext cx="6257925" cy="1628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950" b="0">
                <a:solidFill>
                  <a:srgbClr val="F5F2E9"/>
                </a:solidFill>
                <a:latin typeface="SimSun"/>
                <a:ea typeface="SimSun"/>
                <a:cs typeface="SimSun"/>
              </a:defRPr>
            </a:pPr>
            <a:r>
              <a:rPr sz="4950" b="0">
                <a:solidFill>
                  <a:srgbClr val="F5F2E9"/>
                </a:solidFill>
                <a:latin typeface="SimSun"/>
                <a:ea typeface="SimSun"/>
                <a:cs typeface="SimSun"/>
              </a:rPr>
              <a:t>雨天预案</a:t>
            </a:r>
          </a:p>
          <a:p xmlns:a="http://schemas.openxmlformats.org/drawingml/2006/main">
            <a:pPr>
              <a:defRPr sz="4950" b="0">
                <a:solidFill>
                  <a:srgbClr val="F5F2E9"/>
                </a:solidFill>
                <a:latin typeface="SimSun"/>
                <a:ea typeface="SimSun"/>
                <a:cs typeface="SimSun"/>
              </a:defRPr>
            </a:pPr>
            <a:r>
              <a:rPr sz="4950" b="0">
                <a:solidFill>
                  <a:srgbClr val="F5F2E9"/>
                </a:solidFill>
                <a:latin typeface="SimSun"/>
                <a:ea typeface="SimSun"/>
                <a:cs typeface="SimSun"/>
              </a:rPr>
              <a:t>仍待确认</a:t>
            </a:r>
          </a:p>
        </p:txBody>
      </p:sp>
      <p:sp>
        <p:nvSpPr>
          <p:cNvPr id="4" name="48">
            <a:extLst xmlns:a="http://schemas.openxmlformats.org/drawingml/2006/main">
              <a:ext uri="{FF2B5EF4-FFF2-40B4-BE49-F238E27FC236}">
                <a16:creationId xmlns:a16="http://schemas.microsoft.com/office/drawing/2014/main" id="{7E7AAA5A-ABB5-4759-82D4-B66142C79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466975"/>
            <a:ext cx="3829050" cy="1771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300" b="0">
                <a:solidFill>
                  <a:srgbClr val="F5F2E9"/>
                </a:solidFill>
                <a:latin typeface="Georgia"/>
                <a:ea typeface="Georgia"/>
                <a:cs typeface="Georgia"/>
              </a:defRPr>
            </a:pPr>
            <a:r>
              <a:rPr sz="12300" b="0">
                <a:solidFill>
                  <a:srgbClr val="F5F2E9"/>
                </a:solidFill>
                <a:latin typeface="Georgia"/>
                <a:ea typeface="Georgia"/>
                <a:cs typeface="Georgia"/>
              </a:rPr>
              <a:t>48</a:t>
            </a:r>
          </a:p>
        </p:txBody>
      </p:sp>
      <p:sp>
        <p:nvSpPr>
          <p:cNvPr id="5" name="小时前">
            <a:extLst xmlns:a="http://schemas.openxmlformats.org/drawingml/2006/main">
              <a:ext uri="{FF2B5EF4-FFF2-40B4-BE49-F238E27FC236}">
                <a16:creationId xmlns:a16="http://schemas.microsoft.com/office/drawing/2014/main" id="{61E2D8F5-6D71-4428-9EFB-84D8604C0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81325" y="3638550"/>
            <a:ext cx="3581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75" b="0">
                <a:solidFill>
                  <a:srgbClr val="F5F2E9"/>
                </a:solidFill>
                <a:latin typeface="SimSun"/>
                <a:ea typeface="SimSun"/>
                <a:cs typeface="SimSun"/>
              </a:defRPr>
            </a:pPr>
            <a:r>
              <a:rPr sz="2775" b="0">
                <a:solidFill>
                  <a:srgbClr val="F5F2E9"/>
                </a:solidFill>
                <a:latin typeface="SimSun"/>
                <a:ea typeface="SimSun"/>
                <a:cs typeface="SimSun"/>
              </a:rPr>
              <a:t>小时前</a:t>
            </a:r>
          </a:p>
        </p:txBody>
      </p:sp>
      <p:sp>
        <p:nvSpPr>
          <p:cNvPr id="6" name="复查天气与户外通行条件">
            <a:extLst xmlns:a="http://schemas.openxmlformats.org/drawingml/2006/main">
              <a:ext uri="{FF2B5EF4-FFF2-40B4-BE49-F238E27FC236}">
                <a16:creationId xmlns:a16="http://schemas.microsoft.com/office/drawing/2014/main" id="{261191EB-3229-4B24-95DE-4AA8956E1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24375"/>
            <a:ext cx="61341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F5F2E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F5F2E9"/>
                </a:solidFill>
                <a:latin typeface="Microsoft YaHei"/>
                <a:ea typeface="Microsoft YaHei"/>
                <a:cs typeface="Microsoft YaHei"/>
              </a:rPr>
              <a:t>复查天气与户外通行条件</a:t>
            </a:r>
          </a:p>
        </p:txBody>
      </p:sp>
      <p:sp>
        <p:nvSpPr>
          <p:cNvPr id="7" name="启用已确认的室内方案，&#10;或按约定延期并退款。">
            <a:extLst xmlns:a="http://schemas.openxmlformats.org/drawingml/2006/main">
              <a:ext uri="{FF2B5EF4-FFF2-40B4-BE49-F238E27FC236}">
                <a16:creationId xmlns:a16="http://schemas.microsoft.com/office/drawing/2014/main" id="{80C7C77A-4902-4CB0-8820-909659569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67325"/>
            <a:ext cx="61150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F5F2E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F5F2E9"/>
                </a:solidFill>
                <a:latin typeface="Microsoft YaHei"/>
                <a:ea typeface="Microsoft YaHei"/>
                <a:cs typeface="Microsoft YaHei"/>
              </a:rPr>
              <a:t>启用已确认的室内方案，</a:t>
            </a:r>
          </a:p>
          <a:p xmlns:a="http://schemas.openxmlformats.org/drawingml/2006/main">
            <a:pPr>
              <a:defRPr sz="2100" b="0">
                <a:solidFill>
                  <a:srgbClr val="F5F2E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F5F2E9"/>
                </a:solidFill>
                <a:latin typeface="Microsoft YaHei"/>
                <a:ea typeface="Microsoft YaHei"/>
                <a:cs typeface="Microsoft YaHei"/>
              </a:rPr>
              <a:t>或按约定延期并退款。</a:t>
            </a:r>
          </a:p>
        </p:txBody>
      </p:sp>
      <p:sp>
        <p:nvSpPr>
          <p:cNvPr id="8" name="招募前，还需落实">
            <a:extLst xmlns:a="http://schemas.openxmlformats.org/drawingml/2006/main">
              <a:ext uri="{FF2B5EF4-FFF2-40B4-BE49-F238E27FC236}">
                <a16:creationId xmlns:a16="http://schemas.microsoft.com/office/drawing/2014/main" id="{CF9B6552-39B2-4507-99AB-871F56DDB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495300"/>
            <a:ext cx="40386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75" b="0">
                <a:solidFill>
                  <a:srgbClr val="203E37"/>
                </a:solidFill>
                <a:latin typeface="SimSun"/>
                <a:ea typeface="SimSun"/>
                <a:cs typeface="SimSun"/>
              </a:defRPr>
            </a:pPr>
            <a:r>
              <a:rPr sz="2775" b="0">
                <a:solidFill>
                  <a:srgbClr val="203E37"/>
                </a:solidFill>
                <a:latin typeface="SimSun"/>
                <a:ea typeface="SimSun"/>
                <a:cs typeface="SimSun"/>
              </a:rPr>
              <a:t>招募前，还需落实</a:t>
            </a:r>
          </a:p>
        </p:txBody>
      </p:sp>
      <p:sp>
        <p:nvSpPr>
          <p:cNvPr id="9" name="01">
            <a:extLst xmlns:a="http://schemas.openxmlformats.org/drawingml/2006/main">
              <a:ext uri="{FF2B5EF4-FFF2-40B4-BE49-F238E27FC236}">
                <a16:creationId xmlns:a16="http://schemas.microsoft.com/office/drawing/2014/main" id="{186E9D79-93C1-4909-B693-60974EC15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8575" y="1419225"/>
            <a:ext cx="1304925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725" b="0">
                <a:solidFill>
                  <a:srgbClr val="66756B"/>
                </a:solidFill>
                <a:latin typeface="Georgia"/>
                <a:ea typeface="Georgia"/>
                <a:cs typeface="Georgia"/>
              </a:defRPr>
            </a:pPr>
            <a:r>
              <a:rPr sz="4725" b="0">
                <a:solidFill>
                  <a:srgbClr val="66756B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10" name="书店合作">
            <a:extLst xmlns:a="http://schemas.openxmlformats.org/drawingml/2006/main">
              <a:ext uri="{FF2B5EF4-FFF2-40B4-BE49-F238E27FC236}">
                <a16:creationId xmlns:a16="http://schemas.microsoft.com/office/drawing/2014/main" id="{57E3E7C6-F758-4825-9F8F-9540C4790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2352675"/>
            <a:ext cx="40862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0">
                <a:solidFill>
                  <a:srgbClr val="203E37"/>
                </a:solidFill>
                <a:latin typeface="SimSun"/>
                <a:ea typeface="SimSun"/>
                <a:cs typeface="SimSun"/>
              </a:defRPr>
            </a:pPr>
            <a:r>
              <a:rPr sz="3225" b="0">
                <a:solidFill>
                  <a:srgbClr val="203E37"/>
                </a:solidFill>
                <a:latin typeface="SimSun"/>
                <a:ea typeface="SimSun"/>
                <a:cs typeface="SimSun"/>
              </a:rPr>
              <a:t>书店合作</a:t>
            </a:r>
          </a:p>
        </p:txBody>
      </p:sp>
      <p:sp>
        <p:nvSpPr>
          <p:cNvPr id="11" name="提前三周联系，确认档期、&#10;合作范围与实际费用。">
            <a:extLst xmlns:a="http://schemas.openxmlformats.org/drawingml/2006/main">
              <a:ext uri="{FF2B5EF4-FFF2-40B4-BE49-F238E27FC236}">
                <a16:creationId xmlns:a16="http://schemas.microsoft.com/office/drawing/2014/main" id="{7CC82710-8D91-4410-BE78-C3A64A088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124200"/>
            <a:ext cx="39433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203E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03E37"/>
                </a:solidFill>
                <a:latin typeface="Microsoft YaHei"/>
                <a:ea typeface="Microsoft YaHei"/>
                <a:cs typeface="Microsoft YaHei"/>
              </a:rPr>
              <a:t>提前三周联系，确认档期、</a:t>
            </a:r>
          </a:p>
          <a:p xmlns:a="http://schemas.openxmlformats.org/drawingml/2006/main">
            <a:pPr>
              <a:defRPr sz="1875" b="0">
                <a:solidFill>
                  <a:srgbClr val="203E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03E37"/>
                </a:solidFill>
                <a:latin typeface="Microsoft YaHei"/>
                <a:ea typeface="Microsoft YaHei"/>
                <a:cs typeface="Microsoft YaHei"/>
              </a:rPr>
              <a:t>合作范围与实际费用。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2C1AA3-08F5-4756-8832-6C0D3E751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4171950"/>
            <a:ext cx="3962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7C0AC"/>
            </a:solidFill>
          </a:ln>
        </p:spPr>
      </p:sp>
      <p:sp>
        <p:nvSpPr>
          <p:cNvPr id="13" name="02">
            <a:extLst xmlns:a="http://schemas.openxmlformats.org/drawingml/2006/main">
              <a:ext uri="{FF2B5EF4-FFF2-40B4-BE49-F238E27FC236}">
                <a16:creationId xmlns:a16="http://schemas.microsoft.com/office/drawing/2014/main" id="{53841654-26A2-4AA1-B967-B95DBFD88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8575" y="4371975"/>
            <a:ext cx="13049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575" b="0">
                <a:solidFill>
                  <a:srgbClr val="66756B"/>
                </a:solidFill>
                <a:latin typeface="Georgia"/>
                <a:ea typeface="Georgia"/>
                <a:cs typeface="Georgia"/>
              </a:defRPr>
            </a:pPr>
            <a:r>
              <a:rPr sz="4575" b="0">
                <a:solidFill>
                  <a:srgbClr val="66756B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14" name="参加条件">
            <a:extLst xmlns:a="http://schemas.openxmlformats.org/drawingml/2006/main">
              <a:ext uri="{FF2B5EF4-FFF2-40B4-BE49-F238E27FC236}">
                <a16:creationId xmlns:a16="http://schemas.microsoft.com/office/drawing/2014/main" id="{264776A9-AC17-4F67-88AC-C16823692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4533900"/>
            <a:ext cx="25336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0">
                <a:solidFill>
                  <a:srgbClr val="203E37"/>
                </a:solidFill>
                <a:latin typeface="SimSun"/>
                <a:ea typeface="SimSun"/>
                <a:cs typeface="SimSun"/>
              </a:defRPr>
            </a:pPr>
            <a:r>
              <a:rPr sz="2925" b="0">
                <a:solidFill>
                  <a:srgbClr val="203E37"/>
                </a:solidFill>
                <a:latin typeface="SimSun"/>
                <a:ea typeface="SimSun"/>
                <a:cs typeface="SimSun"/>
              </a:rPr>
              <a:t>参加条件</a:t>
            </a:r>
          </a:p>
        </p:txBody>
      </p:sp>
      <p:sp>
        <p:nvSpPr>
          <p:cNvPr id="15" name="提前三天确认人数。报名时&#10;说明步行条件、紧急联系人&#10;和退款规则。">
            <a:extLst xmlns:a="http://schemas.openxmlformats.org/drawingml/2006/main">
              <a:ext uri="{FF2B5EF4-FFF2-40B4-BE49-F238E27FC236}">
                <a16:creationId xmlns:a16="http://schemas.microsoft.com/office/drawing/2014/main" id="{8DAE35CF-A866-44EA-ADC8-8AB1B37B2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5362575"/>
            <a:ext cx="39433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203E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03E37"/>
                </a:solidFill>
                <a:latin typeface="Microsoft YaHei"/>
                <a:ea typeface="Microsoft YaHei"/>
                <a:cs typeface="Microsoft YaHei"/>
              </a:rPr>
              <a:t>提前三天确认人数。报名时</a:t>
            </a:r>
          </a:p>
          <a:p xmlns:a="http://schemas.openxmlformats.org/drawingml/2006/main">
            <a:pPr>
              <a:defRPr sz="1875" b="0">
                <a:solidFill>
                  <a:srgbClr val="203E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03E37"/>
                </a:solidFill>
                <a:latin typeface="Microsoft YaHei"/>
                <a:ea typeface="Microsoft YaHei"/>
                <a:cs typeface="Microsoft YaHei"/>
              </a:rPr>
              <a:t>说明步行条件、紧急联系人</a:t>
            </a:r>
          </a:p>
          <a:p xmlns:a="http://schemas.openxmlformats.org/drawingml/2006/main">
            <a:pPr>
              <a:defRPr sz="1875" b="0">
                <a:solidFill>
                  <a:srgbClr val="203E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03E37"/>
                </a:solidFill>
                <a:latin typeface="Microsoft YaHei"/>
                <a:ea typeface="Microsoft YaHei"/>
                <a:cs typeface="Microsoft YaHei"/>
              </a:rPr>
              <a:t>和退款规则。</a:t>
            </a:r>
          </a:p>
        </p:txBody>
      </p:sp>
      <p:sp>
        <p:nvSpPr>
          <p:cNvPr id="16" name="场景为 AI 概念图，安排均待负责人确认。">
            <a:extLst xmlns:a="http://schemas.openxmlformats.org/drawingml/2006/main">
              <a:ext uri="{FF2B5EF4-FFF2-40B4-BE49-F238E27FC236}">
                <a16:creationId xmlns:a16="http://schemas.microsoft.com/office/drawing/2014/main" id="{16318467-6B70-4705-A8B3-BA692813E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72225"/>
            <a:ext cx="6438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C9D4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C9D4C7"/>
                </a:solidFill>
                <a:latin typeface="Microsoft YaHei"/>
                <a:ea typeface="Microsoft YaHei"/>
                <a:cs typeface="Microsoft YaHei"/>
              </a:rPr>
              <a:t>场景为 AI 概念图，安排均待负责人确认。</a:t>
            </a:r>
          </a:p>
        </p:txBody>
      </p:sp>
      <p:sp>
        <p:nvSpPr>
          <p:cNvPr id="17" name="06">
            <a:extLst xmlns:a="http://schemas.openxmlformats.org/drawingml/2006/main">
              <a:ext uri="{FF2B5EF4-FFF2-40B4-BE49-F238E27FC236}">
                <a16:creationId xmlns:a16="http://schemas.microsoft.com/office/drawing/2014/main" id="{970499B0-8049-41D7-BC51-5C53235F3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457950"/>
            <a:ext cx="5048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6756B"/>
                </a:solidFill>
                <a:latin typeface="Georgia"/>
                <a:ea typeface="Georgia"/>
                <a:cs typeface="Georgia"/>
              </a:defRPr>
            </a:pPr>
            <a:r>
              <a:rPr sz="1500" b="0">
                <a:solidFill>
                  <a:srgbClr val="66756B"/>
                </a:solidFill>
                <a:latin typeface="Georgia"/>
                <a:ea typeface="Georgia"/>
                <a:cs typeface="Georgia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20472666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DFE4D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三周筹备">
            <a:extLst xmlns:a="http://schemas.openxmlformats.org/drawingml/2006/main">
              <a:ext uri="{FF2B5EF4-FFF2-40B4-BE49-F238E27FC236}">
                <a16:creationId xmlns:a16="http://schemas.microsoft.com/office/drawing/2014/main" id="{DD8D1375-2586-4691-BEB2-3C30C322E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2925"/>
            <a:ext cx="108108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0">
                <a:solidFill>
                  <a:srgbClr val="203E37"/>
                </a:solidFill>
                <a:latin typeface="SimSun"/>
                <a:ea typeface="SimSun"/>
                <a:cs typeface="SimSun"/>
              </a:defRPr>
            </a:pPr>
            <a:r>
              <a:rPr sz="4200" b="0">
                <a:solidFill>
                  <a:srgbClr val="203E37"/>
                </a:solidFill>
                <a:latin typeface="SimSun"/>
                <a:ea typeface="SimSun"/>
                <a:cs typeface="SimSun"/>
              </a:rPr>
              <a:t>三周筹备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DECE5E-86C6-4AFF-BE7C-FEB10FEE3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109156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4BFAB"/>
            </a:solidFill>
          </a:ln>
        </p:spPr>
      </p:sp>
      <p:sp>
        <p:nvSpPr>
          <p:cNvPr id="3" name="03">
            <a:extLst xmlns:a="http://schemas.openxmlformats.org/drawingml/2006/main">
              <a:ext uri="{FF2B5EF4-FFF2-40B4-BE49-F238E27FC236}">
                <a16:creationId xmlns:a16="http://schemas.microsoft.com/office/drawing/2014/main" id="{47C5FC92-EB60-4042-93A9-43A5C625F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43100"/>
            <a:ext cx="14573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850" b="0">
                <a:solidFill>
                  <a:srgbClr val="203E37"/>
                </a:solidFill>
                <a:latin typeface="Georgia"/>
                <a:ea typeface="Georgia"/>
                <a:cs typeface="Georgia"/>
              </a:defRPr>
            </a:pPr>
            <a:r>
              <a:rPr sz="5850" b="0">
                <a:solidFill>
                  <a:srgbClr val="203E37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4" name="周前">
            <a:extLst xmlns:a="http://schemas.openxmlformats.org/drawingml/2006/main">
              <a:ext uri="{FF2B5EF4-FFF2-40B4-BE49-F238E27FC236}">
                <a16:creationId xmlns:a16="http://schemas.microsoft.com/office/drawing/2014/main" id="{8CD1B622-5BE4-42FF-8A12-C70A2A604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2266950"/>
            <a:ext cx="11715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03E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203E37"/>
                </a:solidFill>
                <a:latin typeface="Microsoft YaHei"/>
                <a:ea typeface="Microsoft YaHei"/>
                <a:cs typeface="Microsoft YaHei"/>
              </a:rPr>
              <a:t>周前</a:t>
            </a:r>
          </a:p>
        </p:txBody>
      </p:sp>
      <p:sp>
        <p:nvSpPr>
          <p:cNvPr id="5" name="踏勘路线，确认合作">
            <a:extLst xmlns:a="http://schemas.openxmlformats.org/drawingml/2006/main">
              <a:ext uri="{FF2B5EF4-FFF2-40B4-BE49-F238E27FC236}">
                <a16:creationId xmlns:a16="http://schemas.microsoft.com/office/drawing/2014/main" id="{61A88D94-33BB-478A-ADCF-567BF7385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038350"/>
            <a:ext cx="7534275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203E37"/>
                </a:solidFill>
                <a:latin typeface="SimSun"/>
                <a:ea typeface="SimSun"/>
                <a:cs typeface="SimSun"/>
              </a:defRPr>
            </a:pPr>
            <a:r>
              <a:rPr sz="2700" b="0">
                <a:solidFill>
                  <a:srgbClr val="203E37"/>
                </a:solidFill>
                <a:latin typeface="SimSun"/>
                <a:ea typeface="SimSun"/>
                <a:cs typeface="SimSun"/>
              </a:rPr>
              <a:t>踏勘路线，确认合作</a:t>
            </a:r>
          </a:p>
        </p:txBody>
      </p:sp>
      <p:sp>
        <p:nvSpPr>
          <p:cNvPr id="6" name="落实书店档期、联系人与雨天方案。">
            <a:extLst xmlns:a="http://schemas.openxmlformats.org/drawingml/2006/main">
              <a:ext uri="{FF2B5EF4-FFF2-40B4-BE49-F238E27FC236}">
                <a16:creationId xmlns:a16="http://schemas.microsoft.com/office/drawing/2014/main" id="{04DFD730-B0F1-47EA-AE65-EBA7BEC22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9075" y="2686050"/>
            <a:ext cx="7524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6675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66756B"/>
                </a:solidFill>
                <a:latin typeface="Microsoft YaHei"/>
                <a:ea typeface="Microsoft YaHei"/>
                <a:cs typeface="Microsoft YaHei"/>
              </a:rPr>
              <a:t>落实书店档期、联系人与雨天方案。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14DD5D-7213-4016-B834-9AAD3B90E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28975"/>
            <a:ext cx="109156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4BFAB"/>
            </a:solidFill>
          </a:ln>
        </p:spPr>
      </p:sp>
      <p:sp>
        <p:nvSpPr>
          <p:cNvPr id="8" name="02">
            <a:extLst xmlns:a="http://schemas.openxmlformats.org/drawingml/2006/main">
              <a:ext uri="{FF2B5EF4-FFF2-40B4-BE49-F238E27FC236}">
                <a16:creationId xmlns:a16="http://schemas.microsoft.com/office/drawing/2014/main" id="{54AA658B-2168-450F-BC77-99CF9A0E9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62325"/>
            <a:ext cx="14573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850" b="0">
                <a:solidFill>
                  <a:srgbClr val="203E37"/>
                </a:solidFill>
                <a:latin typeface="Georgia"/>
                <a:ea typeface="Georgia"/>
                <a:cs typeface="Georgia"/>
              </a:defRPr>
            </a:pPr>
            <a:r>
              <a:rPr sz="5850" b="0">
                <a:solidFill>
                  <a:srgbClr val="203E37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9" name="周前">
            <a:extLst xmlns:a="http://schemas.openxmlformats.org/drawingml/2006/main">
              <a:ext uri="{FF2B5EF4-FFF2-40B4-BE49-F238E27FC236}">
                <a16:creationId xmlns:a16="http://schemas.microsoft.com/office/drawing/2014/main" id="{A3819038-4765-4DCF-967C-C27677539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3686175"/>
            <a:ext cx="11715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03E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203E37"/>
                </a:solidFill>
                <a:latin typeface="Microsoft YaHei"/>
                <a:ea typeface="Microsoft YaHei"/>
                <a:cs typeface="Microsoft YaHei"/>
              </a:rPr>
              <a:t>周前</a:t>
            </a:r>
          </a:p>
        </p:txBody>
      </p:sp>
      <p:sp>
        <p:nvSpPr>
          <p:cNvPr id="10" name="发布招募，说明条件">
            <a:extLst xmlns:a="http://schemas.openxmlformats.org/drawingml/2006/main">
              <a:ext uri="{FF2B5EF4-FFF2-40B4-BE49-F238E27FC236}">
                <a16:creationId xmlns:a16="http://schemas.microsoft.com/office/drawing/2014/main" id="{6A178155-9FD6-46BA-B31E-675130C3D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457575"/>
            <a:ext cx="7534275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203E37"/>
                </a:solidFill>
                <a:latin typeface="SimSun"/>
                <a:ea typeface="SimSun"/>
                <a:cs typeface="SimSun"/>
              </a:defRPr>
            </a:pPr>
            <a:r>
              <a:rPr sz="2700" b="0">
                <a:solidFill>
                  <a:srgbClr val="203E37"/>
                </a:solidFill>
                <a:latin typeface="SimSun"/>
                <a:ea typeface="SimSun"/>
                <a:cs typeface="SimSun"/>
              </a:rPr>
              <a:t>发布招募，说明条件</a:t>
            </a:r>
          </a:p>
        </p:txBody>
      </p:sp>
      <p:sp>
        <p:nvSpPr>
          <p:cNvPr id="11" name="写清票价、步行条件与退款规则。">
            <a:extLst xmlns:a="http://schemas.openxmlformats.org/drawingml/2006/main">
              <a:ext uri="{FF2B5EF4-FFF2-40B4-BE49-F238E27FC236}">
                <a16:creationId xmlns:a16="http://schemas.microsoft.com/office/drawing/2014/main" id="{96E02E8F-A4B8-4F7E-9BF2-A178ABD53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9075" y="4105275"/>
            <a:ext cx="7524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6675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66756B"/>
                </a:solidFill>
                <a:latin typeface="Microsoft YaHei"/>
                <a:ea typeface="Microsoft YaHei"/>
                <a:cs typeface="Microsoft YaHei"/>
              </a:rPr>
              <a:t>写清票价、步行条件与退款规则。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946FBB-4404-4D06-BC70-7C9321B27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648200"/>
            <a:ext cx="109156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4BFAB"/>
            </a:solidFill>
          </a:ln>
        </p:spPr>
      </p:sp>
      <p:sp>
        <p:nvSpPr>
          <p:cNvPr id="13" name="03">
            <a:extLst xmlns:a="http://schemas.openxmlformats.org/drawingml/2006/main">
              <a:ext uri="{FF2B5EF4-FFF2-40B4-BE49-F238E27FC236}">
                <a16:creationId xmlns:a16="http://schemas.microsoft.com/office/drawing/2014/main" id="{4935D60E-D9B6-4C7B-BA28-408FED95C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81550"/>
            <a:ext cx="14573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850" b="0">
                <a:solidFill>
                  <a:srgbClr val="203E37"/>
                </a:solidFill>
                <a:latin typeface="Georgia"/>
                <a:ea typeface="Georgia"/>
                <a:cs typeface="Georgia"/>
              </a:defRPr>
            </a:pPr>
            <a:r>
              <a:rPr sz="5850" b="0">
                <a:solidFill>
                  <a:srgbClr val="203E37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14" name="天前">
            <a:extLst xmlns:a="http://schemas.openxmlformats.org/drawingml/2006/main">
              <a:ext uri="{FF2B5EF4-FFF2-40B4-BE49-F238E27FC236}">
                <a16:creationId xmlns:a16="http://schemas.microsoft.com/office/drawing/2014/main" id="{A8ED6A9B-F837-4755-BFAB-8BD087704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5105400"/>
            <a:ext cx="11715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03E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203E37"/>
                </a:solidFill>
                <a:latin typeface="Microsoft YaHei"/>
                <a:ea typeface="Microsoft YaHei"/>
                <a:cs typeface="Microsoft YaHei"/>
              </a:rPr>
              <a:t>天前</a:t>
            </a:r>
          </a:p>
        </p:txBody>
      </p:sp>
      <p:sp>
        <p:nvSpPr>
          <p:cNvPr id="15" name="确认人数与联系方式">
            <a:extLst xmlns:a="http://schemas.openxmlformats.org/drawingml/2006/main">
              <a:ext uri="{FF2B5EF4-FFF2-40B4-BE49-F238E27FC236}">
                <a16:creationId xmlns:a16="http://schemas.microsoft.com/office/drawing/2014/main" id="{C26522F8-E585-4DE5-A613-22D08C8CD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876800"/>
            <a:ext cx="7534275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203E37"/>
                </a:solidFill>
                <a:latin typeface="SimSun"/>
                <a:ea typeface="SimSun"/>
                <a:cs typeface="SimSun"/>
              </a:defRPr>
            </a:pPr>
            <a:r>
              <a:rPr sz="2700" b="0">
                <a:solidFill>
                  <a:srgbClr val="203E37"/>
                </a:solidFill>
                <a:latin typeface="SimSun"/>
                <a:ea typeface="SimSun"/>
                <a:cs typeface="SimSun"/>
              </a:rPr>
              <a:t>确认人数与联系方式</a:t>
            </a:r>
          </a:p>
        </p:txBody>
      </p:sp>
      <p:sp>
        <p:nvSpPr>
          <p:cNvPr id="16" name="达到 18 人后确认成团，提前 48 小时复查天气。">
            <a:extLst xmlns:a="http://schemas.openxmlformats.org/drawingml/2006/main">
              <a:ext uri="{FF2B5EF4-FFF2-40B4-BE49-F238E27FC236}">
                <a16:creationId xmlns:a16="http://schemas.microsoft.com/office/drawing/2014/main" id="{228B7CFC-A9CD-48F1-A6F1-CFA34B059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9075" y="5524500"/>
            <a:ext cx="7524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6675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66756B"/>
                </a:solidFill>
                <a:latin typeface="Microsoft YaHei"/>
                <a:ea typeface="Microsoft YaHei"/>
                <a:cs typeface="Microsoft YaHei"/>
              </a:rPr>
              <a:t>达到 18 人后确认成团，提前 48 小时复查天气。</a:t>
            </a:r>
          </a:p>
        </p:txBody>
      </p:sp>
      <p:sp>
        <p:nvSpPr>
          <p:cNvPr id="17" name="筹备节点以活动日倒排。">
            <a:extLst xmlns:a="http://schemas.openxmlformats.org/drawingml/2006/main">
              <a:ext uri="{FF2B5EF4-FFF2-40B4-BE49-F238E27FC236}">
                <a16:creationId xmlns:a16="http://schemas.microsoft.com/office/drawing/2014/main" id="{0ABA6DE9-6517-4F22-B91B-39C98F52F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28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675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56B"/>
                </a:solidFill>
                <a:latin typeface="Microsoft YaHei"/>
                <a:ea typeface="Microsoft YaHei"/>
                <a:cs typeface="Microsoft YaHei"/>
              </a:rPr>
              <a:t>筹备节点以活动日倒排。</a:t>
            </a:r>
          </a:p>
        </p:txBody>
      </p:sp>
      <p:sp>
        <p:nvSpPr>
          <p:cNvPr id="18" name="07">
            <a:extLst xmlns:a="http://schemas.openxmlformats.org/drawingml/2006/main">
              <a:ext uri="{FF2B5EF4-FFF2-40B4-BE49-F238E27FC236}">
                <a16:creationId xmlns:a16="http://schemas.microsoft.com/office/drawing/2014/main" id="{0BB9090E-429B-46B9-9C7B-310BCFA28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315075"/>
            <a:ext cx="5238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6756B"/>
                </a:solidFill>
                <a:latin typeface="Georgia"/>
                <a:ea typeface="Georgia"/>
                <a:cs typeface="Georgia"/>
              </a:defRPr>
            </a:pPr>
            <a:r>
              <a:rPr sz="1500" b="0">
                <a:solidFill>
                  <a:srgbClr val="66756B"/>
                </a:solidFill>
                <a:latin typeface="Georgia"/>
                <a:ea typeface="Georgia"/>
                <a:cs typeface="Georgia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08999505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741b9844b24b85"/>
          <a:srcRect xmlns:a="http://schemas.openxmlformats.org/drawingml/2006/main" l="0" t="7813" r="0" b="781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A39C08-64B1-4638-B4E9-3FAD3CF41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04800"/>
            <a:ext cx="5829300" cy="6248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2E9"/>
          </a:solidFill>
          <a:ln xmlns:a="http://schemas.openxmlformats.org/drawingml/2006/main" w="0">
            <a:noFill/>
          </a:ln>
        </p:spPr>
      </p:sp>
      <p:sp>
        <p:nvSpPr>
          <p:cNvPr id="3" name="试办申请">
            <a:extLst xmlns:a="http://schemas.openxmlformats.org/drawingml/2006/main">
              <a:ext uri="{FF2B5EF4-FFF2-40B4-BE49-F238E27FC236}">
                <a16:creationId xmlns:a16="http://schemas.microsoft.com/office/drawing/2014/main" id="{7AD82D55-EF7D-4B1F-B5B0-6C339FCD8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714375"/>
            <a:ext cx="49149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0">
                <a:solidFill>
                  <a:srgbClr val="203E37"/>
                </a:solidFill>
                <a:latin typeface="SimSun"/>
                <a:ea typeface="SimSun"/>
                <a:cs typeface="SimSun"/>
              </a:defRPr>
            </a:pPr>
            <a:r>
              <a:rPr sz="4350" b="0">
                <a:solidFill>
                  <a:srgbClr val="203E37"/>
                </a:solidFill>
                <a:latin typeface="SimSun"/>
                <a:ea typeface="SimSun"/>
                <a:cs typeface="SimSun"/>
              </a:rPr>
              <a:t>试办申请</a:t>
            </a:r>
          </a:p>
        </p:txBody>
      </p:sp>
      <p:sp>
        <p:nvSpPr>
          <p:cNvPr id="4" name="3,200">
            <a:extLst xmlns:a="http://schemas.openxmlformats.org/drawingml/2006/main">
              <a:ext uri="{FF2B5EF4-FFF2-40B4-BE49-F238E27FC236}">
                <a16:creationId xmlns:a16="http://schemas.microsoft.com/office/drawing/2014/main" id="{B14DA525-F09C-4452-A50E-BB7FC6434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1905000"/>
            <a:ext cx="23526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6150" b="0">
                <a:solidFill>
                  <a:srgbClr val="203E37"/>
                </a:solidFill>
                <a:latin typeface="Georgia"/>
                <a:ea typeface="Georgia"/>
                <a:cs typeface="Georgia"/>
              </a:defRPr>
            </a:pPr>
            <a:r>
              <a:rPr sz="6150" b="0">
                <a:solidFill>
                  <a:srgbClr val="203E37"/>
                </a:solidFill>
                <a:latin typeface="Georgia"/>
                <a:ea typeface="Georgia"/>
                <a:cs typeface="Georgia"/>
              </a:rPr>
              <a:t>3,200</a:t>
            </a:r>
          </a:p>
        </p:txBody>
      </p:sp>
      <p:sp>
        <p:nvSpPr>
          <p:cNvPr id="5" name="元">
            <a:extLst xmlns:a="http://schemas.openxmlformats.org/drawingml/2006/main">
              <a:ext uri="{FF2B5EF4-FFF2-40B4-BE49-F238E27FC236}">
                <a16:creationId xmlns:a16="http://schemas.microsoft.com/office/drawing/2014/main" id="{DCDFC46A-B582-4A55-82CF-B97DD45ED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2286000"/>
            <a:ext cx="857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03E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203E37"/>
                </a:solidFill>
                <a:latin typeface="Microsoft YaHei"/>
                <a:ea typeface="Microsoft YaHei"/>
                <a:cs typeface="Microsoft YaHei"/>
              </a:rPr>
              <a:t>元</a:t>
            </a:r>
          </a:p>
        </p:txBody>
      </p:sp>
      <p:sp>
        <p:nvSpPr>
          <p:cNvPr id="6" name="预算审批上限">
            <a:extLst xmlns:a="http://schemas.openxmlformats.org/drawingml/2006/main">
              <a:ext uri="{FF2B5EF4-FFF2-40B4-BE49-F238E27FC236}">
                <a16:creationId xmlns:a16="http://schemas.microsoft.com/office/drawing/2014/main" id="{B6AA7830-7451-458E-B860-EDFA197BF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2725" y="2981325"/>
            <a:ext cx="4667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6675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66756B"/>
                </a:solidFill>
                <a:latin typeface="Microsoft YaHei"/>
                <a:ea typeface="Microsoft YaHei"/>
                <a:cs typeface="Microsoft YaHei"/>
              </a:rPr>
              <a:t>预算审批上限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63BE22-9E43-4A56-B8C1-0BBAE6BCD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3675" y="3629025"/>
            <a:ext cx="49053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7CABB"/>
            </a:solidFill>
          </a:ln>
        </p:spPr>
      </p:sp>
      <p:sp>
        <p:nvSpPr>
          <p:cNvPr id="8" name="18">
            <a:extLst xmlns:a="http://schemas.openxmlformats.org/drawingml/2006/main">
              <a:ext uri="{FF2B5EF4-FFF2-40B4-BE49-F238E27FC236}">
                <a16:creationId xmlns:a16="http://schemas.microsoft.com/office/drawing/2014/main" id="{40C2E195-1D32-48BA-AE51-A877F55FA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3886200"/>
            <a:ext cx="10858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6150" b="0">
                <a:solidFill>
                  <a:srgbClr val="203E37"/>
                </a:solidFill>
                <a:latin typeface="Georgia"/>
                <a:ea typeface="Georgia"/>
                <a:cs typeface="Georgia"/>
              </a:defRPr>
            </a:pPr>
            <a:r>
              <a:rPr sz="6150" b="0">
                <a:solidFill>
                  <a:srgbClr val="203E37"/>
                </a:solidFill>
                <a:latin typeface="Georgia"/>
                <a:ea typeface="Georgia"/>
                <a:cs typeface="Georgia"/>
              </a:rPr>
              <a:t>18</a:t>
            </a:r>
          </a:p>
        </p:txBody>
      </p:sp>
      <p:sp>
        <p:nvSpPr>
          <p:cNvPr id="9" name="人">
            <a:extLst xmlns:a="http://schemas.openxmlformats.org/drawingml/2006/main">
              <a:ext uri="{FF2B5EF4-FFF2-40B4-BE49-F238E27FC236}">
                <a16:creationId xmlns:a16="http://schemas.microsoft.com/office/drawing/2014/main" id="{1AE268BD-D1E5-4F77-836E-DDE7A0A37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6675" y="4276725"/>
            <a:ext cx="7620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203E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203E37"/>
                </a:solidFill>
                <a:latin typeface="Microsoft YaHei"/>
                <a:ea typeface="Microsoft YaHei"/>
                <a:cs typeface="Microsoft YaHei"/>
              </a:rPr>
              <a:t>人</a:t>
            </a:r>
          </a:p>
        </p:txBody>
      </p:sp>
      <p:sp>
        <p:nvSpPr>
          <p:cNvPr id="10" name="建议最低成团人数">
            <a:extLst xmlns:a="http://schemas.openxmlformats.org/drawingml/2006/main">
              <a:ext uri="{FF2B5EF4-FFF2-40B4-BE49-F238E27FC236}">
                <a16:creationId xmlns:a16="http://schemas.microsoft.com/office/drawing/2014/main" id="{385CCB37-5E5F-4F8B-BA9B-41AA20B01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2725" y="4962525"/>
            <a:ext cx="466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6675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66756B"/>
                </a:solidFill>
                <a:latin typeface="Microsoft YaHei"/>
                <a:ea typeface="Microsoft YaHei"/>
                <a:cs typeface="Microsoft YaHei"/>
              </a:rPr>
              <a:t>建议最低成团人数</a:t>
            </a:r>
          </a:p>
        </p:txBody>
      </p:sp>
      <p:sp>
        <p:nvSpPr>
          <p:cNvPr id="11" name="雨天方案待确认">
            <a:extLst xmlns:a="http://schemas.openxmlformats.org/drawingml/2006/main">
              <a:ext uri="{FF2B5EF4-FFF2-40B4-BE49-F238E27FC236}">
                <a16:creationId xmlns:a16="http://schemas.microsoft.com/office/drawing/2014/main" id="{1BAB79F3-C3F7-4339-8A71-6E008EEBA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2725" y="5581650"/>
            <a:ext cx="4667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E37"/>
                </a:solidFill>
                <a:latin typeface="SimSun"/>
                <a:ea typeface="SimSun"/>
                <a:cs typeface="SimSun"/>
              </a:defRPr>
            </a:pPr>
            <a:r>
              <a:rPr sz="2100" b="0">
                <a:solidFill>
                  <a:srgbClr val="203E37"/>
                </a:solidFill>
                <a:latin typeface="SimSun"/>
                <a:ea typeface="SimSun"/>
                <a:cs typeface="SimSun"/>
              </a:rPr>
              <a:t>雨天方案待确认</a:t>
            </a:r>
          </a:p>
        </p:txBody>
      </p:sp>
      <p:sp>
        <p:nvSpPr>
          <p:cNvPr id="12" name="确认室内备选，或明确延期与退款安排。">
            <a:extLst xmlns:a="http://schemas.openxmlformats.org/drawingml/2006/main">
              <a:ext uri="{FF2B5EF4-FFF2-40B4-BE49-F238E27FC236}">
                <a16:creationId xmlns:a16="http://schemas.microsoft.com/office/drawing/2014/main" id="{4B3B1ABB-E556-44D3-8C98-B649CC45F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6086475"/>
            <a:ext cx="4838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675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66756B"/>
                </a:solidFill>
                <a:latin typeface="Microsoft YaHei"/>
                <a:ea typeface="Microsoft YaHei"/>
                <a:cs typeface="Microsoft YaHei"/>
              </a:rPr>
              <a:t>确认室内备选，或明确延期与退款安排。</a:t>
            </a:r>
          </a:p>
        </p:txBody>
      </p:sp>
      <p:sp>
        <p:nvSpPr>
          <p:cNvPr id="13" name="把一个周末，&#10;留给附近。">
            <a:extLst xmlns:a="http://schemas.openxmlformats.org/drawingml/2006/main">
              <a:ext uri="{FF2B5EF4-FFF2-40B4-BE49-F238E27FC236}">
                <a16:creationId xmlns:a16="http://schemas.microsoft.com/office/drawing/2014/main" id="{97704472-052B-4545-9167-E878A584E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543425"/>
            <a:ext cx="4914900" cy="1266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F5F2E9"/>
                </a:solidFill>
                <a:latin typeface="SimSun"/>
                <a:ea typeface="SimSun"/>
                <a:cs typeface="SimSun"/>
              </a:defRPr>
            </a:pPr>
            <a:r>
              <a:rPr sz="3600" b="0">
                <a:solidFill>
                  <a:srgbClr val="F5F2E9"/>
                </a:solidFill>
                <a:latin typeface="SimSun"/>
                <a:ea typeface="SimSun"/>
                <a:cs typeface="SimSun"/>
              </a:rPr>
              <a:t>把一个周末，</a:t>
            </a:r>
          </a:p>
          <a:p xmlns:a="http://schemas.openxmlformats.org/drawingml/2006/main">
            <a:pPr>
              <a:defRPr sz="3600" b="0">
                <a:solidFill>
                  <a:srgbClr val="F5F2E9"/>
                </a:solidFill>
                <a:latin typeface="SimSun"/>
                <a:ea typeface="SimSun"/>
                <a:cs typeface="SimSun"/>
              </a:defRPr>
            </a:pPr>
            <a:r>
              <a:rPr sz="3600" b="0">
                <a:solidFill>
                  <a:srgbClr val="F5F2E9"/>
                </a:solidFill>
                <a:latin typeface="SimSun"/>
                <a:ea typeface="SimSun"/>
                <a:cs typeface="SimSun"/>
              </a:rPr>
              <a:t>留给附近。</a:t>
            </a:r>
          </a:p>
        </p:txBody>
      </p:sp>
      <p:sp>
        <p:nvSpPr>
          <p:cNvPr id="14" name="虚构教学提案，场景为 AI 概念图">
            <a:extLst xmlns:a="http://schemas.openxmlformats.org/drawingml/2006/main">
              <a:ext uri="{FF2B5EF4-FFF2-40B4-BE49-F238E27FC236}">
                <a16:creationId xmlns:a16="http://schemas.microsoft.com/office/drawing/2014/main" id="{6758D841-BD6C-4A6F-9723-C4D3B969C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5286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2E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F5F2E9"/>
                </a:solidFill>
                <a:latin typeface="Microsoft YaHei"/>
                <a:ea typeface="Microsoft YaHei"/>
                <a:cs typeface="Microsoft YaHei"/>
              </a:rPr>
              <a:t>虚构教学提案，场景为 AI 概念图</a:t>
            </a:r>
          </a:p>
        </p:txBody>
      </p:sp>
    </p:spTree>
    <p:extLst>
      <p:ext uri="{BB962C8B-B14F-4D97-AF65-F5344CB8AC3E}">
        <p14:creationId xmlns:p14="http://schemas.microsoft.com/office/powerpoint/2010/main" val="31111944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2026-09-15T03:31:24.4370000Z</dcterms:created>
  <dcterms:modified xsi:type="dcterms:W3CDTF">2026-09-15T03:31:24.4370000Z</dcterms:modified>
</coreProperties>
</file>